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media/image13.jpg" ContentType="image/png"/>
  <Override PartName="/ppt/media/image14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  <p:sldMasterId id="2147483682" r:id="rId6"/>
  </p:sldMasterIdLst>
  <p:sldIdLst>
    <p:sldId id="272" r:id="rId7"/>
    <p:sldId id="258" r:id="rId8"/>
    <p:sldId id="259" r:id="rId9"/>
    <p:sldId id="260" r:id="rId10"/>
    <p:sldId id="265" r:id="rId11"/>
    <p:sldId id="263" r:id="rId12"/>
    <p:sldId id="264" r:id="rId13"/>
    <p:sldId id="274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75" r:id="rId22"/>
    <p:sldId id="284" r:id="rId23"/>
    <p:sldId id="285" r:id="rId24"/>
    <p:sldId id="273" r:id="rId25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9E1BA6-8170-49C4-8858-F6A18B25F423}" v="1" dt="2021-09-10T11:56:42.7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CF0C08E8-95B7-42D1-B7D9-4DF0F768E8BC}" type="datetimeFigureOut">
              <a:rPr lang="hu-HU" smtClean="0"/>
              <a:t>2025. 10. 27.</a:t>
            </a:fld>
            <a:endParaRPr lang="hu-H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1916" y="0"/>
            <a:ext cx="5080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11916" y="0"/>
            <a:ext cx="5080000" cy="68580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3689636" y="3075432"/>
            <a:ext cx="6858000" cy="707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503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456655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47963" y="145665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6251" y="5493512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251" y="2264027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6251" y="3071399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6251" y="3878771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76251" y="4686143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947963" y="2263477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947963" y="3070300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947963" y="3877123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947963" y="468394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947963" y="5490769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60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98526" y="2373859"/>
            <a:ext cx="5314948" cy="3595140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8524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98524" y="1916660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200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7112000" y="1"/>
            <a:ext cx="5080001" cy="64355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 userDrawn="1"/>
        </p:nvSpPr>
        <p:spPr>
          <a:xfrm>
            <a:off x="8305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8542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4075269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973762" y="2373859"/>
            <a:ext cx="5324476" cy="3595140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973762" y="1439333"/>
            <a:ext cx="5314951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1"/>
            <a:ext cx="5080001" cy="64355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 userDrawn="1"/>
        </p:nvSpPr>
        <p:spPr>
          <a:xfrm>
            <a:off x="1193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430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973761" y="1916660"/>
            <a:ext cx="5324723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200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6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426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9" y="1439333"/>
            <a:ext cx="5314952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273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502900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647668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5284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502900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7647668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4575284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85940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374605" y="2797813"/>
            <a:ext cx="7442791" cy="78318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2133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2133">
                <a:latin typeface="+mj-lt"/>
              </a:defRPr>
            </a:lvl2pPr>
            <a:lvl3pPr marL="1219170" indent="0">
              <a:buNone/>
              <a:defRPr sz="2133">
                <a:latin typeface="+mj-lt"/>
              </a:defRPr>
            </a:lvl3pPr>
            <a:lvl4pPr marL="1828754" indent="0">
              <a:buNone/>
              <a:defRPr sz="2133">
                <a:latin typeface="+mj-lt"/>
              </a:defRPr>
            </a:lvl4pPr>
            <a:lvl5pPr marL="2438339" indent="0">
              <a:buNone/>
              <a:defRPr sz="2133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2133" baseline="0" dirty="0">
                <a:solidFill>
                  <a:schemeClr val="bg1"/>
                </a:solidFill>
                <a:latin typeface="+mj-lt"/>
              </a:rPr>
            </a:b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2133" b="1" spc="267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2" y="-163253"/>
            <a:ext cx="2064269" cy="1583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10127731" y="4909146"/>
            <a:ext cx="2064269" cy="1583263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065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80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7981952" y="937625"/>
            <a:ext cx="0" cy="5497895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948969"/>
            <a:ext cx="7981952" cy="54533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7981952" y="948969"/>
            <a:ext cx="4210048" cy="69145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38100" rIns="0" bIns="38100" anchor="ctr">
            <a:noAutofit/>
          </a:bodyPr>
          <a:lstStyle/>
          <a:p>
            <a:pPr marR="31750" indent="31750" algn="ctr" defTabSz="412746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600" b="1" kern="0" cap="all" spc="133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1950" y="1025995"/>
            <a:ext cx="4210049" cy="585216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>
                <a:solidFill>
                  <a:schemeClr val="bg1"/>
                </a:solidFill>
              </a:defRPr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257618" y="2363052"/>
            <a:ext cx="3541837" cy="4072467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228594" marR="0" lvl="0" indent="-228594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57618" y="1905852"/>
            <a:ext cx="3541837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401901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01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08621" y="5125025"/>
            <a:ext cx="2593768" cy="532608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CF0C08E8-95B7-42D1-B7D9-4DF0F768E8BC}" type="datetimeFigureOut">
              <a:rPr lang="hu-HU" smtClean="0"/>
              <a:t>2025. 10. 27.</a:t>
            </a:fld>
            <a:endParaRPr lang="hu-H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765068" y="0"/>
            <a:ext cx="707136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1AF72-7AD6-334A-BFA2-32789379DA3D}"/>
              </a:ext>
            </a:extLst>
          </p:cNvPr>
          <p:cNvSpPr txBox="1"/>
          <p:nvPr/>
        </p:nvSpPr>
        <p:spPr>
          <a:xfrm>
            <a:off x="561867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0998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708253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41324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8951269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342464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38DE0-131E-E04E-BD2E-B00FD5B34CB6}"/>
              </a:ext>
            </a:extLst>
          </p:cNvPr>
          <p:cNvSpPr txBox="1"/>
          <p:nvPr/>
        </p:nvSpPr>
        <p:spPr>
          <a:xfrm>
            <a:off x="174378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438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06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439333"/>
            <a:ext cx="5314949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400801" y="1439333"/>
            <a:ext cx="5314951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17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896533"/>
            <a:ext cx="11239500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1" y="1439333"/>
            <a:ext cx="11239500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3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7" y="1439333"/>
            <a:ext cx="532447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274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439333"/>
            <a:ext cx="5314948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797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896533"/>
            <a:ext cx="5314949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0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8621" y="1883221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4128" y="5125025"/>
            <a:ext cx="2593768" cy="53260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600" b="1" cap="all" baseline="0">
                <a:solidFill>
                  <a:schemeClr val="bg1"/>
                </a:solidFill>
              </a:defRPr>
            </a:lvl1pPr>
          </a:lstStyle>
          <a:p>
            <a:fld id="{CF0C08E8-95B7-42D1-B7D9-4DF0F768E8BC}" type="datetimeFigureOut">
              <a:rPr lang="hu-HU" smtClean="0"/>
              <a:t>2025. 10. 27.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9019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6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33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486" y="1439333"/>
            <a:ext cx="11235265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65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606" y="2404304"/>
            <a:ext cx="7442791" cy="16269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5867" b="1" spc="267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7581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333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538751-C698-4170-98B8-BD8C89277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Fundamentals </a:t>
            </a:r>
            <a:r>
              <a:rPr lang="hu-HU" dirty="0"/>
              <a:t>of testing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7073C16-DF03-437F-9876-5C8A79A4C4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54805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444FB4-F7F6-4E2F-8B6A-07EE49B63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Clr>
                <a:schemeClr val="accent4">
                  <a:lumMod val="75000"/>
                </a:schemeClr>
              </a:buClr>
              <a:buFont typeface="Calibri" panose="020F0502020204030204" pitchFamily="34" charset="0"/>
              <a:buChar char="❷"/>
            </a:pPr>
            <a:r>
              <a:rPr lang="en-US" sz="2800" dirty="0"/>
              <a:t>Exhaustive testing is not possible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764884-11BC-474C-9018-95D0A389D5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hu-HU" b="1" dirty="0" err="1"/>
              <a:t>Exhaustive</a:t>
            </a:r>
            <a:r>
              <a:rPr lang="hu-HU" b="1" dirty="0"/>
              <a:t> testing, i.e. testing </a:t>
            </a:r>
            <a:r>
              <a:rPr lang="hu-HU" b="1" dirty="0" err="1"/>
              <a:t>every</a:t>
            </a:r>
            <a:r>
              <a:rPr lang="hu-HU" b="1" dirty="0"/>
              <a:t> </a:t>
            </a:r>
            <a:r>
              <a:rPr lang="hu-HU" b="1" dirty="0" err="1"/>
              <a:t>combination</a:t>
            </a:r>
            <a:r>
              <a:rPr lang="hu-HU" b="1" dirty="0"/>
              <a:t> of input and </a:t>
            </a:r>
            <a:r>
              <a:rPr lang="hu-HU" b="1" dirty="0" err="1"/>
              <a:t>preconditions</a:t>
            </a:r>
            <a:r>
              <a:rPr lang="hu-HU" b="1" dirty="0"/>
              <a:t> – </a:t>
            </a:r>
            <a:r>
              <a:rPr lang="hu-HU" b="1" dirty="0" err="1"/>
              <a:t>aside</a:t>
            </a:r>
            <a:r>
              <a:rPr lang="hu-HU" b="1" dirty="0"/>
              <a:t> </a:t>
            </a:r>
            <a:r>
              <a:rPr lang="hu-HU" b="1" dirty="0" err="1"/>
              <a:t>from</a:t>
            </a:r>
            <a:r>
              <a:rPr lang="hu-HU" b="1" dirty="0"/>
              <a:t> </a:t>
            </a:r>
            <a:r>
              <a:rPr lang="hu-HU" b="1" dirty="0" err="1"/>
              <a:t>trivial</a:t>
            </a:r>
            <a:r>
              <a:rPr lang="hu-HU" b="1" dirty="0"/>
              <a:t> </a:t>
            </a:r>
            <a:r>
              <a:rPr lang="hu-HU" b="1" dirty="0" err="1"/>
              <a:t>cases</a:t>
            </a:r>
            <a:r>
              <a:rPr lang="hu-HU" b="1" dirty="0"/>
              <a:t> – is </a:t>
            </a:r>
            <a:r>
              <a:rPr lang="hu-HU" b="1" dirty="0" err="1"/>
              <a:t>not</a:t>
            </a:r>
            <a:r>
              <a:rPr lang="hu-HU" b="1" dirty="0"/>
              <a:t> </a:t>
            </a:r>
            <a:r>
              <a:rPr lang="hu-HU" b="1" dirty="0" err="1"/>
              <a:t>possible</a:t>
            </a:r>
            <a:r>
              <a:rPr lang="hu-HU" b="1" dirty="0"/>
              <a:t>. </a:t>
            </a:r>
            <a:r>
              <a:rPr lang="hu-HU" b="1" dirty="0" err="1"/>
              <a:t>Instead</a:t>
            </a:r>
            <a:r>
              <a:rPr lang="hu-HU" b="1" dirty="0"/>
              <a:t> of </a:t>
            </a:r>
            <a:r>
              <a:rPr lang="hu-HU" b="1" dirty="0" err="1"/>
              <a:t>exhaustive</a:t>
            </a:r>
            <a:r>
              <a:rPr lang="hu-HU" b="1" dirty="0"/>
              <a:t> testing, we </a:t>
            </a:r>
            <a:r>
              <a:rPr lang="hu-HU" b="1" dirty="0" err="1"/>
              <a:t>need</a:t>
            </a:r>
            <a:r>
              <a:rPr lang="hu-HU" b="1" dirty="0"/>
              <a:t> </a:t>
            </a:r>
            <a:r>
              <a:rPr lang="hu-HU" b="1" dirty="0" err="1"/>
              <a:t>to</a:t>
            </a:r>
            <a:r>
              <a:rPr lang="hu-HU" b="1" dirty="0"/>
              <a:t> </a:t>
            </a:r>
            <a:r>
              <a:rPr lang="hu-HU" b="1" dirty="0" err="1"/>
              <a:t>use</a:t>
            </a:r>
            <a:r>
              <a:rPr lang="hu-HU" b="1" dirty="0"/>
              <a:t> </a:t>
            </a:r>
            <a:r>
              <a:rPr lang="hu-HU" b="1" dirty="0" err="1"/>
              <a:t>risk</a:t>
            </a:r>
            <a:r>
              <a:rPr lang="hu-HU" b="1" dirty="0"/>
              <a:t> </a:t>
            </a:r>
            <a:r>
              <a:rPr lang="hu-HU" b="1" dirty="0" err="1"/>
              <a:t>assessment</a:t>
            </a:r>
            <a:r>
              <a:rPr lang="hu-HU" b="1" dirty="0"/>
              <a:t> and </a:t>
            </a:r>
            <a:r>
              <a:rPr lang="hu-HU" b="1" dirty="0" err="1"/>
              <a:t>priorities</a:t>
            </a:r>
            <a:r>
              <a:rPr lang="hu-HU" b="1" dirty="0"/>
              <a:t> </a:t>
            </a:r>
            <a:r>
              <a:rPr lang="hu-HU" b="1" dirty="0" err="1"/>
              <a:t>to</a:t>
            </a:r>
            <a:r>
              <a:rPr lang="hu-HU" b="1" dirty="0"/>
              <a:t> </a:t>
            </a:r>
            <a:r>
              <a:rPr lang="hu-HU" b="1" dirty="0" err="1"/>
              <a:t>make</a:t>
            </a:r>
            <a:r>
              <a:rPr lang="hu-HU" b="1" dirty="0"/>
              <a:t> testing more </a:t>
            </a:r>
            <a:r>
              <a:rPr lang="hu-HU" b="1" dirty="0" err="1"/>
              <a:t>focused</a:t>
            </a:r>
            <a:r>
              <a:rPr lang="hu-HU" b="1" dirty="0"/>
              <a:t> and </a:t>
            </a:r>
            <a:r>
              <a:rPr lang="hu-HU" b="1" dirty="0" err="1"/>
              <a:t>efficient</a:t>
            </a:r>
            <a:r>
              <a:rPr lang="hu-HU" b="1" dirty="0"/>
              <a:t>.</a:t>
            </a:r>
          </a:p>
          <a:p>
            <a:pPr marL="0" indent="0" algn="just">
              <a:buNone/>
            </a:pPr>
            <a:r>
              <a:rPr lang="hu-HU" b="1" dirty="0" err="1"/>
              <a:t>For</a:t>
            </a:r>
            <a:r>
              <a:rPr lang="hu-HU" b="1" dirty="0"/>
              <a:t> </a:t>
            </a:r>
            <a:r>
              <a:rPr lang="hu-HU" b="1" dirty="0" err="1"/>
              <a:t>example</a:t>
            </a:r>
            <a:r>
              <a:rPr lang="hu-HU" b="1" dirty="0"/>
              <a:t>, </a:t>
            </a:r>
            <a:r>
              <a:rPr lang="hu-HU" b="1" dirty="0" err="1"/>
              <a:t>given</a:t>
            </a:r>
            <a:r>
              <a:rPr lang="hu-HU" b="1" dirty="0"/>
              <a:t> 15 </a:t>
            </a:r>
            <a:r>
              <a:rPr lang="hu-HU" b="1" dirty="0" err="1"/>
              <a:t>fields</a:t>
            </a:r>
            <a:r>
              <a:rPr lang="hu-HU" b="1" dirty="0"/>
              <a:t> </a:t>
            </a:r>
            <a:r>
              <a:rPr lang="hu-HU" b="1" dirty="0" err="1"/>
              <a:t>that</a:t>
            </a:r>
            <a:r>
              <a:rPr lang="hu-HU" b="1" dirty="0"/>
              <a:t> </a:t>
            </a:r>
            <a:r>
              <a:rPr lang="hu-HU" b="1" dirty="0" err="1"/>
              <a:t>can</a:t>
            </a:r>
            <a:r>
              <a:rPr lang="hu-HU" b="1" dirty="0"/>
              <a:t> </a:t>
            </a:r>
            <a:r>
              <a:rPr lang="hu-HU" b="1" dirty="0" err="1"/>
              <a:t>take</a:t>
            </a:r>
            <a:r>
              <a:rPr lang="hu-HU" b="1" dirty="0"/>
              <a:t> 5 </a:t>
            </a:r>
            <a:r>
              <a:rPr lang="hu-HU" b="1" dirty="0" err="1"/>
              <a:t>different</a:t>
            </a:r>
            <a:r>
              <a:rPr lang="hu-HU" b="1" dirty="0"/>
              <a:t> </a:t>
            </a:r>
            <a:r>
              <a:rPr lang="hu-HU" b="1" dirty="0" err="1"/>
              <a:t>values</a:t>
            </a:r>
            <a:r>
              <a:rPr lang="hu-HU" b="1" dirty="0"/>
              <a:t> </a:t>
            </a:r>
            <a:r>
              <a:rPr lang="hu-HU" b="1" dirty="0" err="1"/>
              <a:t>each</a:t>
            </a:r>
            <a:r>
              <a:rPr lang="hu-HU" b="1" dirty="0"/>
              <a:t>, </a:t>
            </a:r>
            <a:r>
              <a:rPr lang="hu-HU" b="1" dirty="0" err="1"/>
              <a:t>the</a:t>
            </a:r>
            <a:r>
              <a:rPr lang="hu-HU" b="1" dirty="0"/>
              <a:t> </a:t>
            </a:r>
            <a:r>
              <a:rPr lang="hu-HU" b="1" dirty="0" err="1"/>
              <a:t>number</a:t>
            </a:r>
            <a:r>
              <a:rPr lang="hu-HU" b="1" dirty="0"/>
              <a:t> of </a:t>
            </a:r>
            <a:r>
              <a:rPr lang="hu-HU" b="1" dirty="0" err="1"/>
              <a:t>combinations</a:t>
            </a:r>
            <a:r>
              <a:rPr lang="hu-HU" b="1" dirty="0"/>
              <a:t> </a:t>
            </a:r>
            <a:r>
              <a:rPr lang="hu-HU" b="1" dirty="0" err="1"/>
              <a:t>to</a:t>
            </a:r>
            <a:r>
              <a:rPr lang="hu-HU" b="1" dirty="0"/>
              <a:t> test </a:t>
            </a:r>
            <a:r>
              <a:rPr lang="hu-HU" b="1" dirty="0" err="1"/>
              <a:t>would</a:t>
            </a:r>
            <a:r>
              <a:rPr lang="hu-HU" b="1" dirty="0"/>
              <a:t> be 5^15, </a:t>
            </a:r>
            <a:r>
              <a:rPr lang="hu-HU" b="1" dirty="0" err="1"/>
              <a:t>or</a:t>
            </a:r>
            <a:r>
              <a:rPr lang="hu-HU" b="1" dirty="0"/>
              <a:t> 30 517 578 125. </a:t>
            </a:r>
          </a:p>
        </p:txBody>
      </p:sp>
      <p:pic>
        <p:nvPicPr>
          <p:cNvPr id="7" name="Kép helye 6">
            <a:extLst>
              <a:ext uri="{FF2B5EF4-FFF2-40B4-BE49-F238E27FC236}">
                <a16:creationId xmlns:a16="http://schemas.microsoft.com/office/drawing/2014/main" id="{E9669673-A1D7-405E-88EC-A1FDA99E632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r="4997"/>
          <a:stretch>
            <a:fillRect/>
          </a:stretch>
        </p:blipFill>
        <p:spPr/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6A65A09-E1B5-478A-A86F-EC88ECE4A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35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05A23B-34AA-4213-911C-8B9DF73AA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Clr>
                <a:schemeClr val="accent2">
                  <a:lumMod val="75000"/>
                </a:schemeClr>
              </a:buClr>
              <a:buFont typeface="Calibri" panose="020F0502020204030204" pitchFamily="34" charset="0"/>
              <a:buChar char="❸"/>
            </a:pPr>
            <a:r>
              <a:rPr lang="hu-HU" dirty="0" err="1"/>
              <a:t>Early</a:t>
            </a:r>
            <a:r>
              <a:rPr lang="hu-HU" dirty="0"/>
              <a:t> testing</a:t>
            </a:r>
          </a:p>
        </p:txBody>
      </p:sp>
      <p:pic>
        <p:nvPicPr>
          <p:cNvPr id="23" name="Tartalom helye 22">
            <a:extLst>
              <a:ext uri="{FF2B5EF4-FFF2-40B4-BE49-F238E27FC236}">
                <a16:creationId xmlns:a16="http://schemas.microsoft.com/office/drawing/2014/main" id="{36D8DA05-EE12-42B6-A2C2-B2EFB9D450A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939" y="0"/>
            <a:ext cx="7217062" cy="6435519"/>
          </a:xfrm>
        </p:spPr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06C44CA-6E0E-412E-8FA7-D4C336543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9848C8CE-1E9A-4013-8351-2CCA3C71EB37}"/>
              </a:ext>
            </a:extLst>
          </p:cNvPr>
          <p:cNvSpPr txBox="1"/>
          <p:nvPr/>
        </p:nvSpPr>
        <p:spPr>
          <a:xfrm>
            <a:off x="584200" y="1202267"/>
            <a:ext cx="430106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219170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</a:pPr>
            <a:r>
              <a:rPr lang="hu-HU" sz="1467" b="1" dirty="0">
                <a:latin typeface="+mj-lt"/>
              </a:rPr>
              <a:t>Testing </a:t>
            </a:r>
            <a:r>
              <a:rPr lang="hu-HU" sz="1467" b="1" dirty="0" err="1">
                <a:latin typeface="+mj-lt"/>
              </a:rPr>
              <a:t>should</a:t>
            </a:r>
            <a:r>
              <a:rPr lang="hu-HU" sz="1467" b="1" dirty="0">
                <a:latin typeface="+mj-lt"/>
              </a:rPr>
              <a:t> </a:t>
            </a:r>
            <a:r>
              <a:rPr lang="hu-HU" sz="1467" b="1" dirty="0" err="1">
                <a:latin typeface="+mj-lt"/>
              </a:rPr>
              <a:t>begin</a:t>
            </a:r>
            <a:r>
              <a:rPr lang="hu-HU" sz="1467" b="1" dirty="0">
                <a:latin typeface="+mj-lt"/>
              </a:rPr>
              <a:t> </a:t>
            </a:r>
            <a:r>
              <a:rPr lang="hu-HU" sz="1467" b="1" dirty="0" err="1">
                <a:latin typeface="+mj-lt"/>
              </a:rPr>
              <a:t>at</a:t>
            </a:r>
            <a:r>
              <a:rPr lang="hu-HU" sz="1467" b="1" dirty="0">
                <a:latin typeface="+mj-lt"/>
              </a:rPr>
              <a:t> </a:t>
            </a:r>
            <a:r>
              <a:rPr lang="hu-HU" sz="1467" b="1" dirty="0" err="1">
                <a:latin typeface="+mj-lt"/>
              </a:rPr>
              <a:t>the</a:t>
            </a:r>
            <a:r>
              <a:rPr lang="hu-HU" sz="1467" b="1" dirty="0">
                <a:latin typeface="+mj-lt"/>
              </a:rPr>
              <a:t> </a:t>
            </a:r>
            <a:r>
              <a:rPr lang="hu-HU" sz="1467" b="1" dirty="0" err="1">
                <a:latin typeface="+mj-lt"/>
              </a:rPr>
              <a:t>earliest</a:t>
            </a:r>
            <a:r>
              <a:rPr lang="hu-HU" sz="1467" b="1" dirty="0">
                <a:latin typeface="+mj-lt"/>
              </a:rPr>
              <a:t> </a:t>
            </a:r>
            <a:r>
              <a:rPr lang="hu-HU" sz="1467" b="1" dirty="0" err="1">
                <a:latin typeface="+mj-lt"/>
              </a:rPr>
              <a:t>possible</a:t>
            </a:r>
            <a:r>
              <a:rPr lang="hu-HU" sz="1467" b="1" dirty="0">
                <a:latin typeface="+mj-lt"/>
              </a:rPr>
              <a:t> </a:t>
            </a:r>
            <a:r>
              <a:rPr lang="hu-HU" sz="1467" b="1" dirty="0" err="1">
                <a:latin typeface="+mj-lt"/>
              </a:rPr>
              <a:t>stage</a:t>
            </a:r>
            <a:r>
              <a:rPr lang="hu-HU" sz="1467" b="1" dirty="0">
                <a:latin typeface="+mj-lt"/>
              </a:rPr>
              <a:t> of </a:t>
            </a:r>
            <a:r>
              <a:rPr lang="hu-HU" sz="1467" b="1" dirty="0" err="1">
                <a:latin typeface="+mj-lt"/>
              </a:rPr>
              <a:t>the</a:t>
            </a:r>
            <a:r>
              <a:rPr lang="hu-HU" sz="1467" b="1" dirty="0">
                <a:latin typeface="+mj-lt"/>
              </a:rPr>
              <a:t> software </a:t>
            </a:r>
            <a:r>
              <a:rPr lang="hu-HU" sz="1467" b="1" dirty="0" err="1">
                <a:latin typeface="+mj-lt"/>
              </a:rPr>
              <a:t>development</a:t>
            </a:r>
            <a:r>
              <a:rPr lang="hu-HU" sz="1467" b="1" dirty="0">
                <a:latin typeface="+mj-lt"/>
              </a:rPr>
              <a:t> </a:t>
            </a:r>
            <a:r>
              <a:rPr lang="hu-HU" sz="1467" b="1" dirty="0" err="1">
                <a:latin typeface="+mj-lt"/>
              </a:rPr>
              <a:t>lifecycle</a:t>
            </a:r>
            <a:r>
              <a:rPr lang="hu-HU" sz="1467" b="1" dirty="0">
                <a:latin typeface="+mj-lt"/>
              </a:rPr>
              <a:t>, and it </a:t>
            </a:r>
            <a:r>
              <a:rPr lang="hu-HU" sz="1467" b="1" dirty="0" err="1">
                <a:latin typeface="+mj-lt"/>
              </a:rPr>
              <a:t>needs</a:t>
            </a:r>
            <a:r>
              <a:rPr lang="hu-HU" sz="1467" b="1" dirty="0">
                <a:latin typeface="+mj-lt"/>
              </a:rPr>
              <a:t> </a:t>
            </a:r>
            <a:r>
              <a:rPr lang="hu-HU" sz="1467" b="1" dirty="0" err="1">
                <a:latin typeface="+mj-lt"/>
              </a:rPr>
              <a:t>to</a:t>
            </a:r>
            <a:r>
              <a:rPr lang="hu-HU" sz="1467" b="1" dirty="0">
                <a:latin typeface="+mj-lt"/>
              </a:rPr>
              <a:t> </a:t>
            </a:r>
            <a:r>
              <a:rPr lang="hu-HU" sz="1467" b="1" dirty="0" err="1">
                <a:latin typeface="+mj-lt"/>
              </a:rPr>
              <a:t>concentrate</a:t>
            </a:r>
            <a:r>
              <a:rPr lang="hu-HU" sz="1467" b="1" dirty="0">
                <a:latin typeface="+mj-lt"/>
              </a:rPr>
              <a:t> </a:t>
            </a:r>
            <a:r>
              <a:rPr lang="hu-HU" sz="1467" b="1" dirty="0" err="1">
                <a:latin typeface="+mj-lt"/>
              </a:rPr>
              <a:t>on</a:t>
            </a:r>
            <a:r>
              <a:rPr lang="hu-HU" sz="1467" b="1" dirty="0">
                <a:latin typeface="+mj-lt"/>
              </a:rPr>
              <a:t> </a:t>
            </a:r>
            <a:r>
              <a:rPr lang="hu-HU" sz="1467" b="1" dirty="0" err="1">
                <a:latin typeface="+mj-lt"/>
              </a:rPr>
              <a:t>the</a:t>
            </a:r>
            <a:r>
              <a:rPr lang="hu-HU" sz="1467" b="1" dirty="0">
                <a:latin typeface="+mj-lt"/>
              </a:rPr>
              <a:t> </a:t>
            </a:r>
            <a:r>
              <a:rPr lang="hu-HU" sz="1467" b="1" dirty="0" err="1">
                <a:latin typeface="+mj-lt"/>
              </a:rPr>
              <a:t>established</a:t>
            </a:r>
            <a:r>
              <a:rPr lang="hu-HU" sz="1467" b="1" dirty="0">
                <a:latin typeface="+mj-lt"/>
              </a:rPr>
              <a:t> </a:t>
            </a:r>
            <a:r>
              <a:rPr lang="hu-HU" sz="1467" b="1" dirty="0" err="1">
                <a:latin typeface="+mj-lt"/>
              </a:rPr>
              <a:t>requirements</a:t>
            </a:r>
            <a:r>
              <a:rPr lang="hu-HU" sz="1467" b="1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8778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175CCE-7C1F-42B0-A852-71A4EE5F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Clr>
                <a:schemeClr val="accent4">
                  <a:lumMod val="50000"/>
                </a:schemeClr>
              </a:buClr>
              <a:buFont typeface="Calibri" panose="020F0502020204030204" pitchFamily="34" charset="0"/>
              <a:buChar char="❹"/>
            </a:pPr>
            <a:r>
              <a:rPr lang="hu-HU" sz="2800" dirty="0" err="1"/>
              <a:t>Defect</a:t>
            </a:r>
            <a:r>
              <a:rPr lang="hu-HU" sz="2800" dirty="0"/>
              <a:t> </a:t>
            </a:r>
            <a:r>
              <a:rPr lang="hu-HU" sz="2800" dirty="0" err="1"/>
              <a:t>clustering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C402E3-259A-417A-83AF-3AF52DC045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hu-HU" b="1" dirty="0" err="1"/>
              <a:t>Experience</a:t>
            </a:r>
            <a:r>
              <a:rPr lang="hu-HU" b="1" dirty="0"/>
              <a:t> shows </a:t>
            </a:r>
            <a:r>
              <a:rPr lang="hu-HU" b="1" dirty="0" err="1"/>
              <a:t>that</a:t>
            </a:r>
            <a:r>
              <a:rPr lang="hu-HU" b="1" dirty="0"/>
              <a:t> </a:t>
            </a:r>
            <a:r>
              <a:rPr lang="hu-HU" b="1" dirty="0" err="1"/>
              <a:t>errors</a:t>
            </a:r>
            <a:r>
              <a:rPr lang="hu-HU" b="1" dirty="0"/>
              <a:t> </a:t>
            </a:r>
            <a:r>
              <a:rPr lang="hu-HU" b="1" dirty="0" err="1"/>
              <a:t>usually</a:t>
            </a:r>
            <a:r>
              <a:rPr lang="hu-HU" b="1" dirty="0"/>
              <a:t> </a:t>
            </a:r>
            <a:r>
              <a:rPr lang="hu-HU" b="1" dirty="0" err="1"/>
              <a:t>cluster</a:t>
            </a:r>
            <a:r>
              <a:rPr lang="hu-HU" b="1" dirty="0"/>
              <a:t> </a:t>
            </a:r>
            <a:r>
              <a:rPr lang="hu-HU" b="1" dirty="0" err="1"/>
              <a:t>to</a:t>
            </a:r>
            <a:r>
              <a:rPr lang="hu-HU" b="1" dirty="0"/>
              <a:t> </a:t>
            </a:r>
            <a:r>
              <a:rPr lang="hu-HU" b="1" dirty="0" err="1"/>
              <a:t>certain</a:t>
            </a:r>
            <a:r>
              <a:rPr lang="hu-HU" b="1" dirty="0"/>
              <a:t> </a:t>
            </a:r>
            <a:r>
              <a:rPr lang="hu-HU" b="1" dirty="0" err="1"/>
              <a:t>parts</a:t>
            </a:r>
            <a:r>
              <a:rPr lang="hu-HU" b="1" dirty="0"/>
              <a:t> of </a:t>
            </a:r>
            <a:r>
              <a:rPr lang="hu-HU" b="1" dirty="0" err="1"/>
              <a:t>the</a:t>
            </a:r>
            <a:r>
              <a:rPr lang="hu-HU" b="1" dirty="0"/>
              <a:t> </a:t>
            </a:r>
            <a:r>
              <a:rPr lang="hu-HU" b="1" dirty="0" err="1"/>
              <a:t>code</a:t>
            </a:r>
            <a:r>
              <a:rPr lang="hu-HU" b="1" dirty="0"/>
              <a:t>/module. </a:t>
            </a:r>
            <a:r>
              <a:rPr lang="hu-HU" b="1" dirty="0" err="1"/>
              <a:t>This</a:t>
            </a:r>
            <a:r>
              <a:rPr lang="hu-HU" b="1" dirty="0"/>
              <a:t> </a:t>
            </a:r>
            <a:r>
              <a:rPr lang="hu-HU" b="1" dirty="0" err="1"/>
              <a:t>can</a:t>
            </a:r>
            <a:r>
              <a:rPr lang="hu-HU" b="1" dirty="0"/>
              <a:t> be </a:t>
            </a:r>
            <a:r>
              <a:rPr lang="hu-HU" b="1" dirty="0" err="1"/>
              <a:t>bacause</a:t>
            </a:r>
            <a:r>
              <a:rPr lang="hu-HU" b="1" dirty="0"/>
              <a:t> </a:t>
            </a:r>
            <a:r>
              <a:rPr lang="hu-HU" b="1" dirty="0" err="1"/>
              <a:t>this</a:t>
            </a:r>
            <a:r>
              <a:rPr lang="hu-HU" b="1" dirty="0"/>
              <a:t> part of </a:t>
            </a:r>
            <a:r>
              <a:rPr lang="hu-HU" b="1" dirty="0" err="1"/>
              <a:t>the</a:t>
            </a:r>
            <a:r>
              <a:rPr lang="hu-HU" b="1" dirty="0"/>
              <a:t> </a:t>
            </a:r>
            <a:r>
              <a:rPr lang="hu-HU" b="1" dirty="0" err="1"/>
              <a:t>system</a:t>
            </a:r>
            <a:r>
              <a:rPr lang="hu-HU" b="1" dirty="0"/>
              <a:t> is </a:t>
            </a:r>
            <a:r>
              <a:rPr lang="hu-HU" b="1" dirty="0" err="1"/>
              <a:t>significantly</a:t>
            </a:r>
            <a:r>
              <a:rPr lang="hu-HU" b="1" dirty="0"/>
              <a:t> more </a:t>
            </a:r>
            <a:r>
              <a:rPr lang="hu-HU" b="1" dirty="0" err="1"/>
              <a:t>complex</a:t>
            </a:r>
            <a:r>
              <a:rPr lang="hu-HU" b="1" dirty="0"/>
              <a:t>, </a:t>
            </a:r>
            <a:r>
              <a:rPr lang="hu-HU" b="1" dirty="0" err="1"/>
              <a:t>or</a:t>
            </a:r>
            <a:r>
              <a:rPr lang="hu-HU" b="1" dirty="0"/>
              <a:t> it </a:t>
            </a:r>
            <a:r>
              <a:rPr lang="hu-HU" b="1" dirty="0" err="1"/>
              <a:t>can</a:t>
            </a:r>
            <a:r>
              <a:rPr lang="hu-HU" b="1" dirty="0"/>
              <a:t> be an </a:t>
            </a:r>
            <a:r>
              <a:rPr lang="hu-HU" b="1" dirty="0" err="1"/>
              <a:t>integration</a:t>
            </a:r>
            <a:r>
              <a:rPr lang="hu-HU" b="1" dirty="0"/>
              <a:t> </a:t>
            </a:r>
            <a:r>
              <a:rPr lang="hu-HU" b="1" dirty="0" err="1"/>
              <a:t>point</a:t>
            </a:r>
            <a:r>
              <a:rPr lang="hu-HU" b="1" dirty="0"/>
              <a:t> </a:t>
            </a:r>
            <a:r>
              <a:rPr lang="hu-HU" b="1" dirty="0" err="1"/>
              <a:t>where</a:t>
            </a:r>
            <a:r>
              <a:rPr lang="hu-HU" b="1" dirty="0"/>
              <a:t> </a:t>
            </a:r>
            <a:r>
              <a:rPr lang="hu-HU" b="1" dirty="0" err="1"/>
              <a:t>multiple</a:t>
            </a:r>
            <a:r>
              <a:rPr lang="hu-HU" b="1" dirty="0"/>
              <a:t> </a:t>
            </a:r>
            <a:r>
              <a:rPr lang="hu-HU" b="1" dirty="0" err="1"/>
              <a:t>subsystems</a:t>
            </a:r>
            <a:r>
              <a:rPr lang="hu-HU" b="1" dirty="0"/>
              <a:t> </a:t>
            </a:r>
            <a:r>
              <a:rPr lang="hu-HU" b="1" dirty="0" err="1"/>
              <a:t>meet</a:t>
            </a:r>
            <a:r>
              <a:rPr lang="hu-HU" b="1" dirty="0"/>
              <a:t>, and </a:t>
            </a:r>
            <a:r>
              <a:rPr lang="hu-HU" b="1" dirty="0" err="1"/>
              <a:t>errors</a:t>
            </a:r>
            <a:r>
              <a:rPr lang="hu-HU" b="1" dirty="0"/>
              <a:t> </a:t>
            </a:r>
            <a:r>
              <a:rPr lang="hu-HU" b="1" dirty="0" err="1"/>
              <a:t>arise</a:t>
            </a:r>
            <a:r>
              <a:rPr lang="hu-HU" b="1" dirty="0"/>
              <a:t> </a:t>
            </a:r>
            <a:r>
              <a:rPr lang="hu-HU" b="1" dirty="0" err="1"/>
              <a:t>from</a:t>
            </a:r>
            <a:r>
              <a:rPr lang="hu-HU" b="1" dirty="0"/>
              <a:t> </a:t>
            </a:r>
            <a:r>
              <a:rPr lang="hu-HU" b="1" dirty="0" err="1"/>
              <a:t>their</a:t>
            </a:r>
            <a:r>
              <a:rPr lang="hu-HU" b="1" dirty="0"/>
              <a:t> </a:t>
            </a:r>
            <a:r>
              <a:rPr lang="hu-HU" b="1" dirty="0" err="1"/>
              <a:t>interactions</a:t>
            </a:r>
            <a:r>
              <a:rPr lang="hu-HU" b="1" dirty="0"/>
              <a:t>.</a:t>
            </a:r>
          </a:p>
        </p:txBody>
      </p:sp>
      <p:pic>
        <p:nvPicPr>
          <p:cNvPr id="7" name="Kép helye 6">
            <a:extLst>
              <a:ext uri="{FF2B5EF4-FFF2-40B4-BE49-F238E27FC236}">
                <a16:creationId xmlns:a16="http://schemas.microsoft.com/office/drawing/2014/main" id="{634675AB-339B-4142-BC58-75A162E1600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DCA0F88-569B-4D4D-A92A-9A29C57D6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46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30E7CC-463B-4BC0-A0F0-4A7EC104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Clr>
                <a:schemeClr val="accent3">
                  <a:lumMod val="50000"/>
                </a:schemeClr>
              </a:buClr>
              <a:buFont typeface="Calibri" panose="020F0502020204030204" pitchFamily="34" charset="0"/>
              <a:buChar char="❺"/>
            </a:pPr>
            <a:r>
              <a:rPr lang="hu-HU" sz="2800" dirty="0" err="1"/>
              <a:t>Pesticide</a:t>
            </a:r>
            <a:r>
              <a:rPr lang="hu-HU" sz="2800" dirty="0"/>
              <a:t> paradox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53C019-7B13-4D57-B03B-088BD9A993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just" fontAlgn="base">
              <a:lnSpc>
                <a:spcPct val="150000"/>
              </a:lnSpc>
              <a:buNone/>
            </a:pPr>
            <a:r>
              <a:rPr lang="hu-HU" b="1" dirty="0" err="1"/>
              <a:t>Repeating</a:t>
            </a:r>
            <a:r>
              <a:rPr lang="hu-HU" b="1" dirty="0"/>
              <a:t> </a:t>
            </a:r>
            <a:r>
              <a:rPr lang="hu-HU" b="1" dirty="0" err="1"/>
              <a:t>the</a:t>
            </a:r>
            <a:r>
              <a:rPr lang="hu-HU" b="1" dirty="0"/>
              <a:t> </a:t>
            </a:r>
            <a:r>
              <a:rPr lang="hu-HU" b="1" dirty="0" err="1"/>
              <a:t>same</a:t>
            </a:r>
            <a:r>
              <a:rPr lang="hu-HU" b="1" dirty="0"/>
              <a:t> </a:t>
            </a:r>
            <a:r>
              <a:rPr lang="hu-HU" b="1" dirty="0" err="1"/>
              <a:t>tests</a:t>
            </a:r>
            <a:r>
              <a:rPr lang="hu-HU" b="1" dirty="0"/>
              <a:t> </a:t>
            </a:r>
            <a:r>
              <a:rPr lang="hu-HU" b="1" dirty="0" err="1"/>
              <a:t>will</a:t>
            </a:r>
            <a:r>
              <a:rPr lang="hu-HU" b="1" dirty="0"/>
              <a:t> </a:t>
            </a:r>
            <a:r>
              <a:rPr lang="hu-HU" b="1" dirty="0" err="1"/>
              <a:t>not</a:t>
            </a:r>
            <a:r>
              <a:rPr lang="hu-HU" b="1" dirty="0"/>
              <a:t> </a:t>
            </a:r>
            <a:r>
              <a:rPr lang="hu-HU" b="1" dirty="0" err="1"/>
              <a:t>find</a:t>
            </a:r>
            <a:r>
              <a:rPr lang="hu-HU" b="1" dirty="0"/>
              <a:t> </a:t>
            </a:r>
            <a:r>
              <a:rPr lang="hu-HU" b="1" dirty="0" err="1"/>
              <a:t>new</a:t>
            </a:r>
            <a:r>
              <a:rPr lang="hu-HU" b="1" dirty="0"/>
              <a:t> </a:t>
            </a:r>
            <a:r>
              <a:rPr lang="hu-HU" b="1" dirty="0" err="1"/>
              <a:t>bugs</a:t>
            </a:r>
            <a:r>
              <a:rPr lang="hu-HU" b="1" dirty="0"/>
              <a:t> </a:t>
            </a:r>
            <a:r>
              <a:rPr lang="hu-HU" b="1" dirty="0" err="1"/>
              <a:t>after</a:t>
            </a:r>
            <a:r>
              <a:rPr lang="hu-HU" b="1" dirty="0"/>
              <a:t> a </a:t>
            </a:r>
            <a:r>
              <a:rPr lang="hu-HU" b="1" dirty="0" err="1"/>
              <a:t>certain</a:t>
            </a:r>
            <a:r>
              <a:rPr lang="hu-HU" b="1" dirty="0"/>
              <a:t> </a:t>
            </a:r>
            <a:r>
              <a:rPr lang="hu-HU" b="1" dirty="0" err="1"/>
              <a:t>time</a:t>
            </a:r>
            <a:r>
              <a:rPr lang="hu-HU" b="1" dirty="0"/>
              <a:t>. The </a:t>
            </a:r>
            <a:r>
              <a:rPr lang="hu-HU" b="1" dirty="0" err="1"/>
              <a:t>bugs</a:t>
            </a:r>
            <a:r>
              <a:rPr lang="hu-HU" b="1" dirty="0"/>
              <a:t> </a:t>
            </a:r>
            <a:r>
              <a:rPr lang="hu-HU" b="1" dirty="0" err="1"/>
              <a:t>become</a:t>
            </a:r>
            <a:r>
              <a:rPr lang="hu-HU" b="1" dirty="0"/>
              <a:t> </a:t>
            </a:r>
            <a:r>
              <a:rPr lang="hu-HU" b="1" dirty="0" err="1"/>
              <a:t>immune</a:t>
            </a:r>
            <a:r>
              <a:rPr lang="hu-HU" b="1" dirty="0"/>
              <a:t> </a:t>
            </a:r>
            <a:r>
              <a:rPr lang="hu-HU" b="1" dirty="0" err="1"/>
              <a:t>to</a:t>
            </a:r>
            <a:r>
              <a:rPr lang="hu-HU" b="1" dirty="0"/>
              <a:t> </a:t>
            </a:r>
            <a:r>
              <a:rPr lang="hu-HU" b="1" dirty="0" err="1"/>
              <a:t>the</a:t>
            </a:r>
            <a:r>
              <a:rPr lang="hu-HU" b="1" dirty="0"/>
              <a:t> tests. </a:t>
            </a:r>
            <a:r>
              <a:rPr lang="hu-HU" b="1" dirty="0" err="1"/>
              <a:t>For</a:t>
            </a:r>
            <a:r>
              <a:rPr lang="hu-HU" b="1" dirty="0"/>
              <a:t> </a:t>
            </a:r>
            <a:r>
              <a:rPr lang="hu-HU" b="1" dirty="0" err="1"/>
              <a:t>this</a:t>
            </a:r>
            <a:r>
              <a:rPr lang="hu-HU" b="1" dirty="0"/>
              <a:t> </a:t>
            </a:r>
            <a:r>
              <a:rPr lang="hu-HU" b="1" dirty="0" err="1"/>
              <a:t>reason</a:t>
            </a:r>
            <a:r>
              <a:rPr lang="hu-HU" b="1" dirty="0"/>
              <a:t>, </a:t>
            </a:r>
            <a:r>
              <a:rPr lang="hu-HU" b="1" dirty="0" err="1"/>
              <a:t>the</a:t>
            </a:r>
            <a:r>
              <a:rPr lang="hu-HU" b="1" dirty="0"/>
              <a:t> </a:t>
            </a:r>
            <a:r>
              <a:rPr lang="hu-HU" b="1" dirty="0" err="1"/>
              <a:t>tests</a:t>
            </a:r>
            <a:r>
              <a:rPr lang="hu-HU" b="1" dirty="0"/>
              <a:t> </a:t>
            </a:r>
            <a:r>
              <a:rPr lang="hu-HU" b="1" dirty="0" err="1"/>
              <a:t>need</a:t>
            </a:r>
            <a:r>
              <a:rPr lang="hu-HU" b="1" dirty="0"/>
              <a:t> </a:t>
            </a:r>
            <a:r>
              <a:rPr lang="hu-HU" b="1" dirty="0" err="1"/>
              <a:t>to</a:t>
            </a:r>
            <a:r>
              <a:rPr lang="hu-HU" b="1" dirty="0"/>
              <a:t> be </a:t>
            </a:r>
            <a:r>
              <a:rPr lang="hu-HU" b="1" dirty="0" err="1"/>
              <a:t>constantly</a:t>
            </a:r>
            <a:r>
              <a:rPr lang="hu-HU" b="1" dirty="0"/>
              <a:t> </a:t>
            </a:r>
            <a:r>
              <a:rPr lang="hu-HU" b="1" dirty="0" err="1"/>
              <a:t>reviewed</a:t>
            </a:r>
            <a:r>
              <a:rPr lang="hu-HU" b="1" dirty="0"/>
              <a:t> and </a:t>
            </a:r>
            <a:r>
              <a:rPr lang="hu-HU" b="1" dirty="0" err="1"/>
              <a:t>updated</a:t>
            </a:r>
            <a:r>
              <a:rPr lang="hu-HU" b="1" dirty="0"/>
              <a:t>, </a:t>
            </a:r>
            <a:r>
              <a:rPr lang="hu-HU" b="1" dirty="0" err="1"/>
              <a:t>so</a:t>
            </a:r>
            <a:r>
              <a:rPr lang="hu-HU" b="1" dirty="0"/>
              <a:t> we </a:t>
            </a:r>
            <a:r>
              <a:rPr lang="hu-HU" b="1" dirty="0" err="1"/>
              <a:t>can</a:t>
            </a:r>
            <a:r>
              <a:rPr lang="hu-HU" b="1" dirty="0"/>
              <a:t> test </a:t>
            </a:r>
            <a:r>
              <a:rPr lang="hu-HU" b="1" dirty="0" err="1"/>
              <a:t>different</a:t>
            </a:r>
            <a:r>
              <a:rPr lang="hu-HU" b="1" dirty="0"/>
              <a:t> </a:t>
            </a:r>
            <a:r>
              <a:rPr lang="hu-HU" b="1" dirty="0" err="1"/>
              <a:t>parts</a:t>
            </a:r>
            <a:r>
              <a:rPr lang="hu-HU" b="1" dirty="0"/>
              <a:t> of </a:t>
            </a:r>
            <a:r>
              <a:rPr lang="hu-HU" b="1" dirty="0" err="1"/>
              <a:t>the</a:t>
            </a:r>
            <a:r>
              <a:rPr lang="hu-HU" b="1" dirty="0"/>
              <a:t> </a:t>
            </a:r>
            <a:r>
              <a:rPr lang="hu-HU" b="1" dirty="0" err="1"/>
              <a:t>system</a:t>
            </a:r>
            <a:r>
              <a:rPr lang="hu-HU" b="1" dirty="0"/>
              <a:t> and </a:t>
            </a:r>
            <a:r>
              <a:rPr lang="hu-HU" b="1" dirty="0" err="1"/>
              <a:t>find</a:t>
            </a:r>
            <a:r>
              <a:rPr lang="hu-HU" b="1" dirty="0"/>
              <a:t> </a:t>
            </a:r>
            <a:r>
              <a:rPr lang="hu-HU" b="1" dirty="0" err="1"/>
              <a:t>new</a:t>
            </a:r>
            <a:r>
              <a:rPr lang="hu-HU" b="1" dirty="0"/>
              <a:t> </a:t>
            </a:r>
            <a:r>
              <a:rPr lang="hu-HU" b="1" dirty="0" err="1"/>
              <a:t>bugs</a:t>
            </a:r>
            <a:r>
              <a:rPr lang="hu-HU" b="1" dirty="0"/>
              <a:t>.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7" name="Kép helye 6">
            <a:extLst>
              <a:ext uri="{FF2B5EF4-FFF2-40B4-BE49-F238E27FC236}">
                <a16:creationId xmlns:a16="http://schemas.microsoft.com/office/drawing/2014/main" id="{3FB86616-436F-4527-A141-55590F74F8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3" r="23673"/>
          <a:stretch>
            <a:fillRect/>
          </a:stretch>
        </p:blipFill>
        <p:spPr/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D6F2ACA-3148-43D9-B7FF-EA92AA1C9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473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7140AB-A160-417C-B5F1-A161F587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Clr>
                <a:schemeClr val="accent6">
                  <a:lumMod val="50000"/>
                </a:schemeClr>
              </a:buClr>
              <a:buFont typeface="Calibri" panose="020F0502020204030204" pitchFamily="34" charset="0"/>
              <a:buChar char="❻"/>
            </a:pPr>
            <a:r>
              <a:rPr lang="hu-HU" sz="2800" dirty="0"/>
              <a:t>Testing is context </a:t>
            </a:r>
            <a:r>
              <a:rPr lang="hu-HU" sz="2800" dirty="0" err="1"/>
              <a:t>dependent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4AFB6D-5109-436B-B11E-03DDD0982C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just" fontAlgn="base">
              <a:lnSpc>
                <a:spcPct val="150000"/>
              </a:lnSpc>
              <a:buNone/>
            </a:pPr>
            <a:r>
              <a:rPr lang="hu-HU" sz="1600" b="1" dirty="0" err="1"/>
              <a:t>Which</a:t>
            </a:r>
            <a:r>
              <a:rPr lang="hu-HU" sz="1600" b="1" dirty="0"/>
              <a:t> </a:t>
            </a:r>
            <a:r>
              <a:rPr lang="hu-HU" sz="1600" b="1" dirty="0" err="1"/>
              <a:t>parts</a:t>
            </a:r>
            <a:r>
              <a:rPr lang="hu-HU" sz="1600" b="1" dirty="0"/>
              <a:t> of </a:t>
            </a:r>
            <a:r>
              <a:rPr lang="hu-HU" sz="1600" b="1" dirty="0" err="1"/>
              <a:t>the</a:t>
            </a:r>
            <a:r>
              <a:rPr lang="hu-HU" sz="1600" b="1" dirty="0"/>
              <a:t> </a:t>
            </a:r>
            <a:r>
              <a:rPr lang="hu-HU" sz="1600" b="1" dirty="0" err="1"/>
              <a:t>system</a:t>
            </a:r>
            <a:r>
              <a:rPr lang="hu-HU" sz="1600" b="1" dirty="0"/>
              <a:t> </a:t>
            </a:r>
            <a:r>
              <a:rPr lang="hu-HU" sz="1600" b="1" dirty="0" err="1"/>
              <a:t>are</a:t>
            </a:r>
            <a:r>
              <a:rPr lang="hu-HU" sz="1600" b="1" dirty="0"/>
              <a:t> tested more </a:t>
            </a:r>
            <a:r>
              <a:rPr lang="hu-HU" sz="1600" b="1" dirty="0" err="1"/>
              <a:t>depends</a:t>
            </a:r>
            <a:r>
              <a:rPr lang="hu-HU" sz="1600" b="1" dirty="0"/>
              <a:t> </a:t>
            </a:r>
            <a:r>
              <a:rPr lang="hu-HU" sz="1600" b="1" dirty="0" err="1"/>
              <a:t>on</a:t>
            </a:r>
            <a:r>
              <a:rPr lang="hu-HU" sz="1600" b="1" dirty="0"/>
              <a:t> </a:t>
            </a:r>
            <a:r>
              <a:rPr lang="hu-HU" sz="1600" b="1" dirty="0" err="1"/>
              <a:t>the</a:t>
            </a:r>
            <a:r>
              <a:rPr lang="hu-HU" sz="1600" b="1" dirty="0"/>
              <a:t> </a:t>
            </a:r>
            <a:r>
              <a:rPr lang="hu-HU" sz="1600" b="1" dirty="0" err="1"/>
              <a:t>goals</a:t>
            </a:r>
            <a:r>
              <a:rPr lang="hu-HU" sz="1600" b="1" dirty="0"/>
              <a:t> of </a:t>
            </a:r>
            <a:r>
              <a:rPr lang="hu-HU" sz="1600" b="1" dirty="0" err="1"/>
              <a:t>the</a:t>
            </a:r>
            <a:r>
              <a:rPr lang="hu-HU" sz="1600" b="1" dirty="0"/>
              <a:t> </a:t>
            </a:r>
            <a:r>
              <a:rPr lang="hu-HU" sz="1600" b="1" dirty="0" err="1"/>
              <a:t>system</a:t>
            </a:r>
            <a:r>
              <a:rPr lang="hu-HU" sz="1600" b="1" dirty="0"/>
              <a:t>. A </a:t>
            </a:r>
            <a:r>
              <a:rPr lang="hu-HU" sz="1600" b="1" dirty="0" err="1"/>
              <a:t>system</a:t>
            </a:r>
            <a:r>
              <a:rPr lang="hu-HU" sz="1600" b="1" dirty="0"/>
              <a:t> </a:t>
            </a:r>
            <a:r>
              <a:rPr lang="hu-HU" sz="1600" b="1" dirty="0" err="1"/>
              <a:t>where</a:t>
            </a:r>
            <a:r>
              <a:rPr lang="hu-HU" sz="1600" b="1" dirty="0"/>
              <a:t> </a:t>
            </a:r>
            <a:r>
              <a:rPr lang="hu-HU" sz="1600" b="1" dirty="0" err="1"/>
              <a:t>security</a:t>
            </a:r>
            <a:r>
              <a:rPr lang="hu-HU" sz="1600" b="1" dirty="0"/>
              <a:t> is </a:t>
            </a:r>
            <a:r>
              <a:rPr lang="hu-HU" sz="1600" b="1" dirty="0" err="1"/>
              <a:t>critical</a:t>
            </a:r>
            <a:r>
              <a:rPr lang="hu-HU" sz="1600" b="1" dirty="0"/>
              <a:t>, </a:t>
            </a:r>
            <a:r>
              <a:rPr lang="hu-HU" sz="1600" b="1" dirty="0" err="1"/>
              <a:t>like</a:t>
            </a:r>
            <a:r>
              <a:rPr lang="hu-HU" sz="1600" b="1" dirty="0"/>
              <a:t> a bank </a:t>
            </a:r>
            <a:r>
              <a:rPr lang="hu-HU" sz="1600" b="1" dirty="0" err="1"/>
              <a:t>system</a:t>
            </a:r>
            <a:r>
              <a:rPr lang="hu-HU" sz="1600" b="1" dirty="0"/>
              <a:t>, </a:t>
            </a:r>
            <a:r>
              <a:rPr lang="hu-HU" sz="1600" b="1" dirty="0" err="1"/>
              <a:t>needs</a:t>
            </a:r>
            <a:r>
              <a:rPr lang="hu-HU" sz="1600" b="1" dirty="0"/>
              <a:t> </a:t>
            </a:r>
            <a:r>
              <a:rPr lang="hu-HU" sz="1600" b="1" dirty="0" err="1"/>
              <a:t>to</a:t>
            </a:r>
            <a:r>
              <a:rPr lang="hu-HU" sz="1600" b="1" dirty="0"/>
              <a:t> be tested </a:t>
            </a:r>
            <a:r>
              <a:rPr lang="hu-HU" sz="1600" b="1" dirty="0" err="1"/>
              <a:t>differently</a:t>
            </a:r>
            <a:r>
              <a:rPr lang="hu-HU" sz="1600" b="1" dirty="0"/>
              <a:t> </a:t>
            </a:r>
            <a:r>
              <a:rPr lang="hu-HU" sz="1600" b="1" dirty="0" err="1"/>
              <a:t>than</a:t>
            </a:r>
            <a:r>
              <a:rPr lang="hu-HU" sz="1600" b="1" dirty="0"/>
              <a:t> a webshop.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hu-HU" b="1" dirty="0"/>
          </a:p>
        </p:txBody>
      </p:sp>
      <p:pic>
        <p:nvPicPr>
          <p:cNvPr id="7" name="Kép helye 6">
            <a:extLst>
              <a:ext uri="{FF2B5EF4-FFF2-40B4-BE49-F238E27FC236}">
                <a16:creationId xmlns:a16="http://schemas.microsoft.com/office/drawing/2014/main" id="{CFB3E3E0-D6AB-4030-B1A5-FE4B0D847E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" r="2189"/>
          <a:stretch>
            <a:fillRect/>
          </a:stretch>
        </p:blipFill>
        <p:spPr/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BEC8817-2E02-4D80-AD0A-E8F2ED4F2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9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234196-2DDE-417A-8205-0C10D403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Clr>
                <a:schemeClr val="accent2">
                  <a:lumMod val="75000"/>
                </a:schemeClr>
              </a:buClr>
              <a:buFont typeface="Calibri" panose="020F0502020204030204" pitchFamily="34" charset="0"/>
              <a:buChar char="❼"/>
            </a:pPr>
            <a:r>
              <a:rPr lang="hu-HU" sz="2800" dirty="0" err="1"/>
              <a:t>Absence</a:t>
            </a:r>
            <a:r>
              <a:rPr lang="hu-HU" sz="2800" dirty="0"/>
              <a:t> of </a:t>
            </a:r>
            <a:r>
              <a:rPr lang="hu-HU" sz="2800" dirty="0" err="1"/>
              <a:t>errors</a:t>
            </a:r>
            <a:r>
              <a:rPr lang="hu-HU" sz="2800" dirty="0"/>
              <a:t> </a:t>
            </a:r>
            <a:r>
              <a:rPr lang="hu-HU" sz="2800" dirty="0" err="1"/>
              <a:t>fallacy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601CEC1-CA22-49DC-AC90-88D224DB73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0486" y="1301834"/>
            <a:ext cx="5314948" cy="4529667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hu-HU" b="1" dirty="0" err="1"/>
              <a:t>Finding</a:t>
            </a:r>
            <a:r>
              <a:rPr lang="hu-HU" b="1" dirty="0"/>
              <a:t> and fixing </a:t>
            </a:r>
            <a:r>
              <a:rPr lang="hu-HU" b="1" dirty="0" err="1"/>
              <a:t>errors</a:t>
            </a:r>
            <a:r>
              <a:rPr lang="hu-HU" b="1" dirty="0"/>
              <a:t> is </a:t>
            </a:r>
            <a:r>
              <a:rPr lang="hu-HU" b="1" dirty="0" err="1"/>
              <a:t>meaningless</a:t>
            </a:r>
            <a:r>
              <a:rPr lang="hu-HU" b="1" dirty="0"/>
              <a:t> </a:t>
            </a:r>
            <a:r>
              <a:rPr lang="hu-HU" b="1" dirty="0" err="1"/>
              <a:t>if</a:t>
            </a:r>
            <a:r>
              <a:rPr lang="hu-HU" b="1" dirty="0"/>
              <a:t> </a:t>
            </a:r>
            <a:r>
              <a:rPr lang="hu-HU" b="1" dirty="0" err="1"/>
              <a:t>the</a:t>
            </a:r>
            <a:r>
              <a:rPr lang="hu-HU" b="1" dirty="0"/>
              <a:t> </a:t>
            </a:r>
            <a:r>
              <a:rPr lang="hu-HU" b="1" dirty="0" err="1"/>
              <a:t>system</a:t>
            </a:r>
            <a:r>
              <a:rPr lang="hu-HU" b="1" dirty="0"/>
              <a:t> is </a:t>
            </a:r>
            <a:r>
              <a:rPr lang="hu-HU" b="1" dirty="0" err="1"/>
              <a:t>useless</a:t>
            </a:r>
            <a:r>
              <a:rPr lang="hu-HU" b="1" dirty="0"/>
              <a:t> and </a:t>
            </a:r>
            <a:r>
              <a:rPr lang="hu-HU" b="1" dirty="0" err="1"/>
              <a:t>doesn’t</a:t>
            </a:r>
            <a:r>
              <a:rPr lang="hu-HU" b="1" dirty="0"/>
              <a:t> fit </a:t>
            </a:r>
            <a:r>
              <a:rPr lang="hu-HU" b="1" dirty="0" err="1"/>
              <a:t>the</a:t>
            </a:r>
            <a:r>
              <a:rPr lang="hu-HU" b="1" dirty="0"/>
              <a:t> </a:t>
            </a:r>
            <a:r>
              <a:rPr lang="hu-HU" b="1" dirty="0" err="1"/>
              <a:t>requirements</a:t>
            </a:r>
            <a:r>
              <a:rPr lang="hu-HU" b="1" dirty="0"/>
              <a:t> of </a:t>
            </a:r>
            <a:r>
              <a:rPr lang="hu-HU" b="1" dirty="0" err="1"/>
              <a:t>the</a:t>
            </a:r>
            <a:r>
              <a:rPr lang="hu-HU" b="1" dirty="0"/>
              <a:t> </a:t>
            </a:r>
            <a:r>
              <a:rPr lang="hu-HU" b="1" dirty="0" err="1"/>
              <a:t>client</a:t>
            </a:r>
            <a:r>
              <a:rPr lang="hu-HU" b="1" dirty="0"/>
              <a:t>.</a:t>
            </a:r>
          </a:p>
        </p:txBody>
      </p:sp>
      <p:pic>
        <p:nvPicPr>
          <p:cNvPr id="7" name="Kép helye 6">
            <a:extLst>
              <a:ext uri="{FF2B5EF4-FFF2-40B4-BE49-F238E27FC236}">
                <a16:creationId xmlns:a16="http://schemas.microsoft.com/office/drawing/2014/main" id="{0AC8180F-60D3-486B-8115-19F207B6F6D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8" r="12168"/>
          <a:stretch>
            <a:fillRect/>
          </a:stretch>
        </p:blipFill>
        <p:spPr/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1E8CCF3-6B17-4AC4-9E3E-54B942C98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1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578080-211F-4626-BC15-8163B1D0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Process</a:t>
            </a:r>
            <a:r>
              <a:rPr lang="hu-HU" dirty="0"/>
              <a:t> of testing</a:t>
            </a:r>
          </a:p>
        </p:txBody>
      </p:sp>
      <p:pic>
        <p:nvPicPr>
          <p:cNvPr id="7" name="Kép helye 6">
            <a:extLst>
              <a:ext uri="{FF2B5EF4-FFF2-40B4-BE49-F238E27FC236}">
                <a16:creationId xmlns:a16="http://schemas.microsoft.com/office/drawing/2014/main" id="{3B007430-2932-47B5-901B-FAE0B4BED2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47A8D0B-0DC3-4BE3-9E32-F51CFB7A4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4" y="1349097"/>
            <a:ext cx="7075716" cy="44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15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27D290-4962-4147-8D52-CCA6DCCD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Psychology</a:t>
            </a:r>
            <a:r>
              <a:rPr lang="hu-HU" dirty="0"/>
              <a:t> of testing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A832656-B4BA-4A95-914B-8017C27AA0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0486" y="1392766"/>
            <a:ext cx="5314949" cy="4072467"/>
          </a:xfrm>
        </p:spPr>
        <p:txBody>
          <a:bodyPr/>
          <a:lstStyle/>
          <a:p>
            <a:r>
              <a:rPr lang="hu-HU" dirty="0" err="1"/>
              <a:t>Neutrality</a:t>
            </a:r>
            <a:r>
              <a:rPr lang="hu-HU" dirty="0"/>
              <a:t>, </a:t>
            </a:r>
            <a:r>
              <a:rPr lang="hu-HU" dirty="0" err="1"/>
              <a:t>objectivity</a:t>
            </a:r>
            <a:r>
              <a:rPr lang="hu-HU" dirty="0"/>
              <a:t>, </a:t>
            </a:r>
            <a:r>
              <a:rPr lang="hu-HU" dirty="0" err="1"/>
              <a:t>factuality</a:t>
            </a:r>
            <a:endParaRPr lang="hu-HU" dirty="0"/>
          </a:p>
          <a:p>
            <a:r>
              <a:rPr lang="hu-HU" dirty="0" err="1"/>
              <a:t>Don’t</a:t>
            </a:r>
            <a:r>
              <a:rPr lang="hu-HU" dirty="0"/>
              <a:t> </a:t>
            </a:r>
            <a:r>
              <a:rPr lang="hu-HU" dirty="0" err="1"/>
              <a:t>blame</a:t>
            </a:r>
            <a:r>
              <a:rPr lang="hu-HU" dirty="0"/>
              <a:t> </a:t>
            </a:r>
            <a:r>
              <a:rPr lang="hu-HU" dirty="0" err="1"/>
              <a:t>others</a:t>
            </a:r>
            <a:endParaRPr lang="hu-HU" dirty="0"/>
          </a:p>
          <a:p>
            <a:r>
              <a:rPr lang="hu-HU" dirty="0" err="1"/>
              <a:t>Constructive</a:t>
            </a:r>
            <a:r>
              <a:rPr lang="hu-HU" dirty="0"/>
              <a:t> </a:t>
            </a:r>
            <a:r>
              <a:rPr lang="hu-HU" dirty="0" err="1"/>
              <a:t>criticism</a:t>
            </a:r>
            <a:endParaRPr lang="hu-HU" dirty="0"/>
          </a:p>
          <a:p>
            <a:r>
              <a:rPr lang="hu-HU" dirty="0" err="1"/>
              <a:t>Positive</a:t>
            </a:r>
            <a:r>
              <a:rPr lang="hu-HU" dirty="0"/>
              <a:t> </a:t>
            </a:r>
            <a:r>
              <a:rPr lang="hu-HU" dirty="0" err="1"/>
              <a:t>feedback</a:t>
            </a:r>
            <a:r>
              <a:rPr lang="hu-HU" dirty="0"/>
              <a:t> is </a:t>
            </a:r>
            <a:r>
              <a:rPr lang="hu-HU" dirty="0" err="1"/>
              <a:t>also</a:t>
            </a:r>
            <a:r>
              <a:rPr lang="hu-HU" dirty="0"/>
              <a:t> </a:t>
            </a:r>
            <a:r>
              <a:rPr lang="hu-HU" dirty="0" err="1"/>
              <a:t>necessary</a:t>
            </a:r>
            <a:endParaRPr lang="hu-HU" dirty="0"/>
          </a:p>
          <a:p>
            <a:r>
              <a:rPr lang="hu-HU" dirty="0"/>
              <a:t>Be </a:t>
            </a:r>
            <a:r>
              <a:rPr lang="hu-HU" dirty="0" err="1"/>
              <a:t>helpful</a:t>
            </a:r>
            <a:r>
              <a:rPr lang="hu-HU" dirty="0"/>
              <a:t> and </a:t>
            </a:r>
            <a:r>
              <a:rPr lang="hu-HU" dirty="0" err="1"/>
              <a:t>cooperative</a:t>
            </a:r>
            <a:endParaRPr lang="hu-HU" dirty="0"/>
          </a:p>
          <a:p>
            <a:r>
              <a:rPr lang="hu-HU" dirty="0" err="1"/>
              <a:t>Make</a:t>
            </a:r>
            <a:r>
              <a:rPr lang="hu-HU" dirty="0"/>
              <a:t> </a:t>
            </a:r>
            <a:r>
              <a:rPr lang="hu-HU" dirty="0" err="1"/>
              <a:t>sure</a:t>
            </a:r>
            <a:r>
              <a:rPr lang="hu-HU" dirty="0"/>
              <a:t> </a:t>
            </a:r>
            <a:r>
              <a:rPr lang="hu-HU" dirty="0" err="1"/>
              <a:t>everything</a:t>
            </a:r>
            <a:r>
              <a:rPr lang="hu-HU" dirty="0"/>
              <a:t> is </a:t>
            </a:r>
            <a:r>
              <a:rPr lang="hu-HU" dirty="0" err="1"/>
              <a:t>understood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same</a:t>
            </a:r>
            <a:r>
              <a:rPr lang="hu-HU" dirty="0"/>
              <a:t> </a:t>
            </a:r>
            <a:r>
              <a:rPr lang="hu-HU" dirty="0" err="1"/>
              <a:t>way</a:t>
            </a:r>
            <a:endParaRPr lang="hu-HU" dirty="0"/>
          </a:p>
          <a:p>
            <a:r>
              <a:rPr lang="hu-HU" dirty="0" err="1"/>
              <a:t>Take</a:t>
            </a:r>
            <a:r>
              <a:rPr lang="hu-HU" dirty="0"/>
              <a:t> </a:t>
            </a:r>
            <a:r>
              <a:rPr lang="hu-HU" dirty="0" err="1"/>
              <a:t>care</a:t>
            </a:r>
            <a:r>
              <a:rPr lang="hu-HU" dirty="0"/>
              <a:t> of </a:t>
            </a:r>
            <a:r>
              <a:rPr lang="hu-HU" dirty="0" err="1"/>
              <a:t>people’s</a:t>
            </a:r>
            <a:r>
              <a:rPr lang="hu-HU" dirty="0"/>
              <a:t> </a:t>
            </a:r>
            <a:r>
              <a:rPr lang="hu-HU" dirty="0" err="1"/>
              <a:t>emotions</a:t>
            </a:r>
            <a:endParaRPr lang="hu-HU" dirty="0"/>
          </a:p>
        </p:txBody>
      </p:sp>
      <p:pic>
        <p:nvPicPr>
          <p:cNvPr id="8" name="Kép helye 7">
            <a:extLst>
              <a:ext uri="{FF2B5EF4-FFF2-40B4-BE49-F238E27FC236}">
                <a16:creationId xmlns:a16="http://schemas.microsoft.com/office/drawing/2014/main" id="{EB24562D-CB8C-42E8-AEC2-FE4883388DD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7" r="27767"/>
          <a:stretch>
            <a:fillRect/>
          </a:stretch>
        </p:blipFill>
        <p:spPr/>
      </p:pic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CB40B4-B2E1-4B74-848D-830F09C06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693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0501D5-3403-44B4-9E09-B2C9689C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Ethics</a:t>
            </a:r>
            <a:r>
              <a:rPr lang="hu-HU" dirty="0"/>
              <a:t> of testing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70E1443-7A4B-4C6D-A25C-66D02D9461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hu-HU" dirty="0" err="1"/>
              <a:t>Testers</a:t>
            </a:r>
            <a:r>
              <a:rPr lang="hu-HU" dirty="0"/>
              <a:t> </a:t>
            </a:r>
            <a:r>
              <a:rPr lang="hu-HU" dirty="0" err="1"/>
              <a:t>often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access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sensitive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protected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hu-HU" dirty="0"/>
          </a:p>
          <a:p>
            <a:r>
              <a:rPr lang="hu-HU" dirty="0" err="1"/>
              <a:t>Proper</a:t>
            </a:r>
            <a:r>
              <a:rPr lang="hu-HU" dirty="0"/>
              <a:t> </a:t>
            </a:r>
            <a:r>
              <a:rPr lang="hu-HU" dirty="0" err="1"/>
              <a:t>security</a:t>
            </a:r>
            <a:r>
              <a:rPr lang="hu-HU" dirty="0"/>
              <a:t> must be </a:t>
            </a:r>
            <a:r>
              <a:rPr lang="hu-HU" dirty="0" err="1"/>
              <a:t>used</a:t>
            </a:r>
            <a:endParaRPr lang="hu-HU" dirty="0"/>
          </a:p>
          <a:p>
            <a:r>
              <a:rPr lang="hu-HU" dirty="0"/>
              <a:t>Data and </a:t>
            </a:r>
            <a:r>
              <a:rPr lang="hu-HU" dirty="0" err="1"/>
              <a:t>documents</a:t>
            </a:r>
            <a:r>
              <a:rPr lang="hu-HU" dirty="0"/>
              <a:t> must be </a:t>
            </a:r>
            <a:r>
              <a:rPr lang="hu-HU" dirty="0" err="1"/>
              <a:t>handled</a:t>
            </a:r>
            <a:r>
              <a:rPr lang="hu-HU" dirty="0"/>
              <a:t> in a </a:t>
            </a:r>
            <a:r>
              <a:rPr lang="hu-HU" dirty="0" err="1"/>
              <a:t>secure</a:t>
            </a:r>
            <a:r>
              <a:rPr lang="hu-HU" dirty="0"/>
              <a:t> </a:t>
            </a:r>
            <a:r>
              <a:rPr lang="hu-HU" dirty="0" err="1"/>
              <a:t>way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C765885-3B26-4A78-84D8-4C42484FA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" name="Kép helye 10">
            <a:extLst>
              <a:ext uri="{FF2B5EF4-FFF2-40B4-BE49-F238E27FC236}">
                <a16:creationId xmlns:a16="http://schemas.microsoft.com/office/drawing/2014/main" id="{67AF83C8-6744-4456-A3BC-A271F832737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7" r="302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1096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9679BD-9C48-44EB-958B-D4A8B5B0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Thank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attention</a:t>
            </a:r>
            <a:r>
              <a:rPr lang="hu-HU" dirty="0"/>
              <a:t>!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99BBEE5-24AD-4525-9428-AE1DEA73DE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AE70690-B10C-4E7D-5FD8-2F9C9B85D7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69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28A234-E6D8-43FD-B941-00257755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Today’s</a:t>
            </a:r>
            <a:r>
              <a:rPr lang="hu-HU" dirty="0"/>
              <a:t> </a:t>
            </a:r>
            <a:r>
              <a:rPr lang="hu-HU" dirty="0" err="1"/>
              <a:t>menu</a:t>
            </a:r>
            <a:r>
              <a:rPr lang="hu-HU" dirty="0"/>
              <a:t>: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29E4865-88CD-41ED-986F-F3ECB2CAAB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1A0B67F-6F5B-4AEC-8556-82B6ED8B75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is testing?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755E5121-1ED7-44D6-B857-B3881D2DB5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9E0F7186-5C9C-4D0F-8215-5C37FDCFA7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48F6E7C3-5A2B-4900-B54F-BFD64D6309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427827FC-C341-4274-B735-641BEF99FC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B6AD1405-9F84-4EDD-9CAD-3BFAABD147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11" name="Szöveg helye 10">
            <a:extLst>
              <a:ext uri="{FF2B5EF4-FFF2-40B4-BE49-F238E27FC236}">
                <a16:creationId xmlns:a16="http://schemas.microsoft.com/office/drawing/2014/main" id="{3B5D0331-3CF0-4F71-9C05-F468A9610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hu-HU" dirty="0" err="1"/>
              <a:t>Why</a:t>
            </a:r>
            <a:r>
              <a:rPr lang="hu-HU" dirty="0"/>
              <a:t> is testing important?</a:t>
            </a:r>
          </a:p>
        </p:txBody>
      </p:sp>
      <p:sp>
        <p:nvSpPr>
          <p:cNvPr id="12" name="Szöveg helye 11">
            <a:extLst>
              <a:ext uri="{FF2B5EF4-FFF2-40B4-BE49-F238E27FC236}">
                <a16:creationId xmlns:a16="http://schemas.microsoft.com/office/drawing/2014/main" id="{7BADCFEB-E2BB-4478-88A7-4ECEDC26C5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hu-HU" dirty="0"/>
              <a:t>Basic </a:t>
            </a:r>
            <a:r>
              <a:rPr lang="hu-HU" dirty="0" err="1"/>
              <a:t>principles</a:t>
            </a:r>
            <a:r>
              <a:rPr lang="hu-HU" dirty="0"/>
              <a:t> of testing</a:t>
            </a:r>
          </a:p>
        </p:txBody>
      </p:sp>
      <p:sp>
        <p:nvSpPr>
          <p:cNvPr id="13" name="Szöveg helye 12">
            <a:extLst>
              <a:ext uri="{FF2B5EF4-FFF2-40B4-BE49-F238E27FC236}">
                <a16:creationId xmlns:a16="http://schemas.microsoft.com/office/drawing/2014/main" id="{FFEC3AC5-9DF5-4B75-814A-0F27ABFF93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hu-HU" dirty="0" err="1"/>
              <a:t>Process</a:t>
            </a:r>
            <a:r>
              <a:rPr lang="hu-HU" dirty="0"/>
              <a:t> of testing</a:t>
            </a:r>
          </a:p>
        </p:txBody>
      </p:sp>
      <p:sp>
        <p:nvSpPr>
          <p:cNvPr id="14" name="Szöveg helye 13">
            <a:extLst>
              <a:ext uri="{FF2B5EF4-FFF2-40B4-BE49-F238E27FC236}">
                <a16:creationId xmlns:a16="http://schemas.microsoft.com/office/drawing/2014/main" id="{3F28DC4A-B808-4DD2-A5FB-9533BA6398C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hu-HU" dirty="0" err="1"/>
              <a:t>Psychology</a:t>
            </a:r>
            <a:r>
              <a:rPr lang="hu-HU" dirty="0"/>
              <a:t> of testing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D4AACBF8-813D-4A2A-A490-DD3A066EF27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hu-HU" dirty="0" err="1"/>
              <a:t>Ethics</a:t>
            </a:r>
            <a:r>
              <a:rPr lang="hu-HU" dirty="0"/>
              <a:t> of testing</a:t>
            </a:r>
          </a:p>
        </p:txBody>
      </p:sp>
      <p:sp>
        <p:nvSpPr>
          <p:cNvPr id="16" name="Dia számának helye 15">
            <a:extLst>
              <a:ext uri="{FF2B5EF4-FFF2-40B4-BE49-F238E27FC236}">
                <a16:creationId xmlns:a16="http://schemas.microsoft.com/office/drawing/2014/main" id="{7E961E28-CB6F-4C98-A685-B055FC432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2" name="Kép helye 21">
            <a:extLst>
              <a:ext uri="{FF2B5EF4-FFF2-40B4-BE49-F238E27FC236}">
                <a16:creationId xmlns:a16="http://schemas.microsoft.com/office/drawing/2014/main" id="{11C33E8C-3C8C-4722-9AB3-C3D8BBAD098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" r="50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039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ndolatbuborék: felhő 4">
            <a:extLst>
              <a:ext uri="{FF2B5EF4-FFF2-40B4-BE49-F238E27FC236}">
                <a16:creationId xmlns:a16="http://schemas.microsoft.com/office/drawing/2014/main" id="{78A3C89B-569C-46BA-AA8D-0F3B843BD43B}"/>
              </a:ext>
            </a:extLst>
          </p:cNvPr>
          <p:cNvSpPr/>
          <p:nvPr/>
        </p:nvSpPr>
        <p:spPr>
          <a:xfrm>
            <a:off x="1526959" y="505968"/>
            <a:ext cx="10603083" cy="4696287"/>
          </a:xfrm>
          <a:prstGeom prst="cloudCallout">
            <a:avLst>
              <a:gd name="adj1" fmla="val -45700"/>
              <a:gd name="adj2" fmla="val 49268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25C95F1-4571-4709-A899-F0BDFE6D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is testing?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FAB063B9-3A0D-4C67-A485-F92751EBD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7330D97-2A22-473B-AD9C-319B628E926E}"/>
              </a:ext>
            </a:extLst>
          </p:cNvPr>
          <p:cNvSpPr txBox="1"/>
          <p:nvPr/>
        </p:nvSpPr>
        <p:spPr>
          <a:xfrm>
            <a:off x="2513327" y="1691513"/>
            <a:ext cx="955237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A </a:t>
            </a:r>
            <a:r>
              <a:rPr lang="hu-HU" sz="2000" dirty="0" err="1"/>
              <a:t>static</a:t>
            </a:r>
            <a:r>
              <a:rPr lang="hu-HU" sz="2000" dirty="0"/>
              <a:t> </a:t>
            </a:r>
            <a:r>
              <a:rPr lang="hu-HU" sz="2000" dirty="0" err="1"/>
              <a:t>or</a:t>
            </a:r>
            <a:r>
              <a:rPr lang="hu-HU" sz="2000" dirty="0"/>
              <a:t> </a:t>
            </a:r>
            <a:r>
              <a:rPr lang="hu-HU" sz="2000" dirty="0" err="1"/>
              <a:t>dynamic</a:t>
            </a:r>
            <a:r>
              <a:rPr lang="hu-HU" sz="2000" dirty="0"/>
              <a:t> </a:t>
            </a:r>
            <a:r>
              <a:rPr lang="hu-HU" sz="2000" b="1" dirty="0" err="1"/>
              <a:t>process</a:t>
            </a:r>
            <a:r>
              <a:rPr lang="hu-HU" sz="2000" dirty="0"/>
              <a:t>, </a:t>
            </a:r>
            <a:r>
              <a:rPr lang="hu-HU" sz="2000" dirty="0" err="1"/>
              <a:t>connected</a:t>
            </a:r>
            <a:r>
              <a:rPr lang="hu-HU" sz="2000" dirty="0"/>
              <a:t> </a:t>
            </a:r>
            <a:r>
              <a:rPr lang="hu-HU" sz="2000" dirty="0" err="1"/>
              <a:t>to</a:t>
            </a:r>
            <a:r>
              <a:rPr lang="hu-HU" sz="2000" dirty="0"/>
              <a:t> </a:t>
            </a:r>
            <a:r>
              <a:rPr lang="hu-HU" sz="2000" dirty="0" err="1"/>
              <a:t>all</a:t>
            </a:r>
            <a:r>
              <a:rPr lang="hu-HU" sz="2000" dirty="0"/>
              <a:t> </a:t>
            </a:r>
            <a:r>
              <a:rPr lang="hu-HU" sz="2000" dirty="0" err="1"/>
              <a:t>phases</a:t>
            </a:r>
            <a:r>
              <a:rPr lang="hu-HU" sz="2000" dirty="0"/>
              <a:t> of </a:t>
            </a:r>
            <a:r>
              <a:rPr lang="hu-HU" sz="2000" dirty="0" err="1"/>
              <a:t>the</a:t>
            </a:r>
            <a:r>
              <a:rPr lang="hu-HU" sz="2000" dirty="0"/>
              <a:t> software </a:t>
            </a:r>
            <a:r>
              <a:rPr lang="hu-HU" sz="2000" dirty="0" err="1"/>
              <a:t>development</a:t>
            </a:r>
            <a:r>
              <a:rPr lang="hu-HU" sz="2000" dirty="0"/>
              <a:t> </a:t>
            </a:r>
            <a:br>
              <a:rPr lang="hu-HU" sz="2000" dirty="0"/>
            </a:br>
            <a:r>
              <a:rPr lang="hu-HU" sz="2000" dirty="0" err="1"/>
              <a:t>lifecycle</a:t>
            </a:r>
            <a:r>
              <a:rPr lang="hu-HU" sz="2000" dirty="0"/>
              <a:t> </a:t>
            </a:r>
            <a:r>
              <a:rPr lang="hu-HU" sz="2000" dirty="0" err="1"/>
              <a:t>that’s</a:t>
            </a:r>
            <a:r>
              <a:rPr lang="hu-HU" sz="2000" dirty="0"/>
              <a:t> </a:t>
            </a:r>
            <a:r>
              <a:rPr lang="hu-HU" sz="2000" dirty="0" err="1"/>
              <a:t>related</a:t>
            </a:r>
            <a:r>
              <a:rPr lang="hu-HU" sz="2000" dirty="0"/>
              <a:t> </a:t>
            </a:r>
            <a:r>
              <a:rPr lang="hu-HU" sz="2000" dirty="0" err="1"/>
              <a:t>to</a:t>
            </a:r>
            <a:r>
              <a:rPr lang="hu-HU" sz="2000" dirty="0"/>
              <a:t> designing, </a:t>
            </a:r>
            <a:r>
              <a:rPr lang="hu-HU" sz="2000" dirty="0" err="1"/>
              <a:t>implementing</a:t>
            </a:r>
            <a:r>
              <a:rPr lang="hu-HU" sz="2000" dirty="0"/>
              <a:t> and </a:t>
            </a:r>
            <a:r>
              <a:rPr lang="hu-HU" sz="2000" dirty="0" err="1"/>
              <a:t>evaluating</a:t>
            </a:r>
            <a:r>
              <a:rPr lang="hu-HU" sz="2000" dirty="0"/>
              <a:t> a software, in </a:t>
            </a:r>
            <a:r>
              <a:rPr lang="hu-HU" sz="2000" dirty="0" err="1"/>
              <a:t>order</a:t>
            </a:r>
            <a:r>
              <a:rPr lang="hu-HU" sz="2000" dirty="0"/>
              <a:t> </a:t>
            </a:r>
            <a:br>
              <a:rPr lang="hu-HU" sz="2000" dirty="0"/>
            </a:br>
            <a:r>
              <a:rPr lang="hu-HU" sz="2000" dirty="0" err="1"/>
              <a:t>to</a:t>
            </a:r>
            <a:r>
              <a:rPr lang="hu-HU" sz="2000" dirty="0"/>
              <a:t> </a:t>
            </a:r>
            <a:r>
              <a:rPr lang="hu-HU" sz="2000" dirty="0" err="1"/>
              <a:t>determine</a:t>
            </a:r>
            <a:r>
              <a:rPr lang="hu-HU" sz="2000" dirty="0"/>
              <a:t> </a:t>
            </a:r>
            <a:r>
              <a:rPr lang="hu-HU" sz="2000" dirty="0" err="1"/>
              <a:t>if</a:t>
            </a:r>
            <a:r>
              <a:rPr lang="hu-HU" sz="2000" dirty="0"/>
              <a:t> </a:t>
            </a:r>
            <a:r>
              <a:rPr lang="hu-HU" sz="2000" dirty="0" err="1"/>
              <a:t>the</a:t>
            </a:r>
            <a:r>
              <a:rPr lang="hu-HU" sz="2000" dirty="0"/>
              <a:t> software </a:t>
            </a:r>
            <a:r>
              <a:rPr lang="hu-HU" sz="2000" b="1" dirty="0" err="1"/>
              <a:t>meets</a:t>
            </a:r>
            <a:r>
              <a:rPr lang="hu-HU" sz="2000" b="1" dirty="0"/>
              <a:t> </a:t>
            </a:r>
            <a:r>
              <a:rPr lang="hu-HU" sz="2000" b="1" dirty="0" err="1"/>
              <a:t>the</a:t>
            </a:r>
            <a:r>
              <a:rPr lang="hu-HU" sz="2000" b="1" dirty="0"/>
              <a:t> </a:t>
            </a:r>
            <a:r>
              <a:rPr lang="hu-HU" sz="2000" b="1" dirty="0" err="1"/>
              <a:t>requirements</a:t>
            </a:r>
            <a:r>
              <a:rPr lang="hu-HU" sz="2000" dirty="0"/>
              <a:t>, </a:t>
            </a:r>
            <a:r>
              <a:rPr lang="hu-HU" sz="2000" b="1" dirty="0" err="1"/>
              <a:t>accomplishes</a:t>
            </a:r>
            <a:r>
              <a:rPr lang="hu-HU" sz="2000" b="1" dirty="0"/>
              <a:t> </a:t>
            </a:r>
            <a:r>
              <a:rPr lang="hu-HU" sz="2000" b="1" dirty="0" err="1"/>
              <a:t>its</a:t>
            </a:r>
            <a:r>
              <a:rPr lang="hu-HU" sz="2000" b="1" dirty="0"/>
              <a:t> </a:t>
            </a:r>
            <a:r>
              <a:rPr lang="hu-HU" sz="2000" b="1" dirty="0" err="1"/>
              <a:t>goals</a:t>
            </a:r>
            <a:r>
              <a:rPr lang="hu-HU" sz="2000" dirty="0"/>
              <a:t>. </a:t>
            </a:r>
            <a:br>
              <a:rPr lang="hu-HU" sz="2000" dirty="0"/>
            </a:br>
            <a:r>
              <a:rPr lang="hu-HU" sz="2000" dirty="0"/>
              <a:t>Testing is </a:t>
            </a:r>
            <a:r>
              <a:rPr lang="hu-HU" sz="2000" dirty="0" err="1"/>
              <a:t>responsible</a:t>
            </a:r>
            <a:r>
              <a:rPr lang="hu-HU" sz="2000" dirty="0"/>
              <a:t> </a:t>
            </a:r>
            <a:r>
              <a:rPr lang="hu-HU" sz="2000" dirty="0" err="1"/>
              <a:t>for</a:t>
            </a:r>
            <a:r>
              <a:rPr lang="hu-HU" sz="2000" dirty="0"/>
              <a:t> </a:t>
            </a:r>
            <a:r>
              <a:rPr lang="hu-HU" sz="2000" b="1" dirty="0" err="1"/>
              <a:t>finding</a:t>
            </a:r>
            <a:r>
              <a:rPr lang="hu-HU" sz="2000" b="1" dirty="0"/>
              <a:t> </a:t>
            </a:r>
            <a:r>
              <a:rPr lang="hu-HU" sz="2000" b="1" dirty="0" err="1"/>
              <a:t>errors</a:t>
            </a:r>
            <a:r>
              <a:rPr lang="hu-HU" sz="2000" dirty="0"/>
              <a:t>.</a:t>
            </a:r>
          </a:p>
          <a:p>
            <a:br>
              <a:rPr lang="hu-HU" dirty="0"/>
            </a:b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AA8B568-D315-4D8C-A036-BC0E7C7C2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755" y="4518298"/>
            <a:ext cx="2817082" cy="212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7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837EC7-7BE6-4C4C-834D-95A1090F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Bug Story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75B06357-5A8C-4E0E-936F-AB74013DB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7EB6379-BC84-403A-BB3A-C6E72F867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2" y="1019541"/>
            <a:ext cx="4944123" cy="425194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36B9B7D-D7C1-4086-B255-C0E2D3AC2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46" y="2928898"/>
            <a:ext cx="4334523" cy="341401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E6DB07F-3CD9-4006-B9F2-79A4BF453CD0}"/>
              </a:ext>
            </a:extLst>
          </p:cNvPr>
          <p:cNvSpPr txBox="1"/>
          <p:nvPr/>
        </p:nvSpPr>
        <p:spPr>
          <a:xfrm>
            <a:off x="6612467" y="1303866"/>
            <a:ext cx="3272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800" dirty="0"/>
              <a:t>Harvard Mark II</a:t>
            </a:r>
            <a:r>
              <a:rPr lang="en-US" sz="1800" dirty="0"/>
              <a:t> </a:t>
            </a:r>
          </a:p>
          <a:p>
            <a:pPr algn="ctr"/>
            <a:r>
              <a:rPr lang="hu-HU" sz="1800" dirty="0" err="1"/>
              <a:t>Moth</a:t>
            </a:r>
            <a:r>
              <a:rPr lang="hu-HU" sz="1800" dirty="0"/>
              <a:t> </a:t>
            </a:r>
            <a:r>
              <a:rPr lang="hu-HU" sz="1800" dirty="0" err="1"/>
              <a:t>found</a:t>
            </a:r>
            <a:r>
              <a:rPr lang="hu-HU" sz="1800" dirty="0"/>
              <a:t> </a:t>
            </a:r>
            <a:r>
              <a:rPr lang="hu-HU" sz="1800" dirty="0" err="1"/>
              <a:t>behind</a:t>
            </a:r>
            <a:r>
              <a:rPr lang="hu-HU" sz="1800" dirty="0"/>
              <a:t> </a:t>
            </a:r>
            <a:br>
              <a:rPr lang="hu-HU" sz="1800" dirty="0"/>
            </a:br>
            <a:r>
              <a:rPr lang="hu-HU" sz="1800" dirty="0"/>
              <a:t>panel F </a:t>
            </a:r>
            <a:r>
              <a:rPr lang="hu-HU" sz="1800" dirty="0" err="1"/>
              <a:t>relay</a:t>
            </a:r>
            <a:r>
              <a:rPr lang="hu-HU" sz="1800" dirty="0"/>
              <a:t> 70</a:t>
            </a:r>
          </a:p>
        </p:txBody>
      </p:sp>
    </p:spTree>
    <p:extLst>
      <p:ext uri="{BB962C8B-B14F-4D97-AF65-F5344CB8AC3E}">
        <p14:creationId xmlns:p14="http://schemas.microsoft.com/office/powerpoint/2010/main" val="2043968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>
            <a:extLst>
              <a:ext uri="{FF2B5EF4-FFF2-40B4-BE49-F238E27FC236}">
                <a16:creationId xmlns:a16="http://schemas.microsoft.com/office/drawing/2014/main" id="{EFD0DDF5-363B-4391-8558-C1E0C4C7E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66" y="970996"/>
            <a:ext cx="8009466" cy="5464523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EC4418C-55CC-4100-B48D-60BA5E29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Why</a:t>
            </a:r>
            <a:r>
              <a:rPr lang="hu-HU" dirty="0"/>
              <a:t> is testing important?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1BE869A-4AB7-48C0-B0F3-6B12120B4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3E6F0B5-7D08-4838-984B-AFEFD40C1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134" y="2820375"/>
            <a:ext cx="7087962" cy="368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98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8F131B-09E3-48F9-839F-9C9D31CC0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Ariane</a:t>
            </a:r>
            <a:r>
              <a:rPr lang="hu-HU" dirty="0"/>
              <a:t> 5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D74291-4ED8-4076-9540-760C27352A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hu-HU" dirty="0"/>
              <a:t>The story: The </a:t>
            </a:r>
            <a:r>
              <a:rPr lang="hu-HU" dirty="0" err="1"/>
              <a:t>Ariane</a:t>
            </a:r>
            <a:r>
              <a:rPr lang="hu-HU" dirty="0"/>
              <a:t> 5 </a:t>
            </a:r>
            <a:r>
              <a:rPr lang="hu-HU" dirty="0" err="1"/>
              <a:t>rocket</a:t>
            </a:r>
            <a:r>
              <a:rPr lang="hu-HU" dirty="0"/>
              <a:t> </a:t>
            </a:r>
            <a:r>
              <a:rPr lang="hu-HU" dirty="0" err="1"/>
              <a:t>was</a:t>
            </a:r>
            <a:r>
              <a:rPr lang="hu-HU" dirty="0"/>
              <a:t> </a:t>
            </a:r>
            <a:r>
              <a:rPr lang="hu-HU" dirty="0" err="1"/>
              <a:t>destroyed</a:t>
            </a:r>
            <a:r>
              <a:rPr lang="hu-HU" dirty="0"/>
              <a:t> </a:t>
            </a:r>
            <a:r>
              <a:rPr lang="hu-HU" dirty="0" err="1"/>
              <a:t>seconds</a:t>
            </a:r>
            <a:r>
              <a:rPr lang="hu-HU" dirty="0"/>
              <a:t> </a:t>
            </a:r>
            <a:r>
              <a:rPr lang="hu-HU" dirty="0" err="1"/>
              <a:t>after</a:t>
            </a:r>
            <a:r>
              <a:rPr lang="hu-HU" dirty="0"/>
              <a:t> </a:t>
            </a:r>
            <a:r>
              <a:rPr lang="hu-HU" dirty="0" err="1"/>
              <a:t>launch</a:t>
            </a:r>
            <a:r>
              <a:rPr lang="hu-HU" dirty="0"/>
              <a:t>. </a:t>
            </a:r>
            <a:r>
              <a:rPr lang="hu-HU" dirty="0" err="1"/>
              <a:t>Its</a:t>
            </a:r>
            <a:r>
              <a:rPr lang="hu-HU" dirty="0"/>
              <a:t> </a:t>
            </a:r>
            <a:r>
              <a:rPr lang="hu-HU" dirty="0" err="1"/>
              <a:t>cargo</a:t>
            </a:r>
            <a:r>
              <a:rPr lang="hu-HU" dirty="0"/>
              <a:t> </a:t>
            </a:r>
            <a:r>
              <a:rPr lang="hu-HU" dirty="0" err="1"/>
              <a:t>was</a:t>
            </a:r>
            <a:r>
              <a:rPr lang="hu-HU" dirty="0"/>
              <a:t> </a:t>
            </a:r>
            <a:r>
              <a:rPr lang="hu-HU" dirty="0" err="1"/>
              <a:t>also</a:t>
            </a:r>
            <a:r>
              <a:rPr lang="hu-HU" dirty="0"/>
              <a:t> </a:t>
            </a:r>
            <a:r>
              <a:rPr lang="hu-HU" dirty="0" err="1"/>
              <a:t>lost</a:t>
            </a:r>
            <a:r>
              <a:rPr lang="hu-HU" dirty="0"/>
              <a:t>: 4 </a:t>
            </a:r>
            <a:r>
              <a:rPr lang="hu-HU" dirty="0" err="1"/>
              <a:t>satellites</a:t>
            </a:r>
            <a:r>
              <a:rPr lang="hu-HU" dirty="0"/>
              <a:t> </a:t>
            </a:r>
            <a:r>
              <a:rPr lang="hu-HU" dirty="0" err="1"/>
              <a:t>designed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measure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interaction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</a:t>
            </a:r>
            <a:r>
              <a:rPr lang="hu-HU" dirty="0" err="1"/>
              <a:t>solar</a:t>
            </a:r>
            <a:r>
              <a:rPr lang="hu-HU" dirty="0"/>
              <a:t> </a:t>
            </a:r>
            <a:r>
              <a:rPr lang="hu-HU" dirty="0" err="1"/>
              <a:t>wind</a:t>
            </a:r>
            <a:r>
              <a:rPr lang="hu-HU" dirty="0"/>
              <a:t> and </a:t>
            </a:r>
            <a:r>
              <a:rPr lang="hu-HU" dirty="0" err="1"/>
              <a:t>Earth’s</a:t>
            </a:r>
            <a:r>
              <a:rPr lang="hu-HU" dirty="0"/>
              <a:t> </a:t>
            </a:r>
            <a:r>
              <a:rPr lang="hu-HU" dirty="0" err="1"/>
              <a:t>magnetic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.</a:t>
            </a:r>
          </a:p>
          <a:p>
            <a:r>
              <a:rPr lang="hu-HU" dirty="0"/>
              <a:t>The </a:t>
            </a:r>
            <a:r>
              <a:rPr lang="hu-HU" dirty="0" err="1"/>
              <a:t>cause</a:t>
            </a:r>
            <a:r>
              <a:rPr lang="hu-HU" dirty="0"/>
              <a:t>: The </a:t>
            </a:r>
            <a:r>
              <a:rPr lang="hu-HU" dirty="0" err="1"/>
              <a:t>rocket’s</a:t>
            </a:r>
            <a:r>
              <a:rPr lang="hu-HU" dirty="0"/>
              <a:t> </a:t>
            </a:r>
            <a:r>
              <a:rPr lang="hu-HU" dirty="0" err="1"/>
              <a:t>control</a:t>
            </a:r>
            <a:r>
              <a:rPr lang="hu-HU" dirty="0"/>
              <a:t> unit </a:t>
            </a:r>
            <a:r>
              <a:rPr lang="hu-HU" dirty="0" err="1"/>
              <a:t>simply</a:t>
            </a:r>
            <a:r>
              <a:rPr lang="hu-HU" dirty="0"/>
              <a:t> </a:t>
            </a:r>
            <a:r>
              <a:rPr lang="hu-HU" dirty="0" err="1"/>
              <a:t>turned</a:t>
            </a:r>
            <a:r>
              <a:rPr lang="hu-HU" dirty="0"/>
              <a:t> </a:t>
            </a:r>
            <a:r>
              <a:rPr lang="hu-HU" dirty="0" err="1"/>
              <a:t>off</a:t>
            </a:r>
            <a:r>
              <a:rPr lang="hu-HU" dirty="0"/>
              <a:t> </a:t>
            </a:r>
            <a:r>
              <a:rPr lang="hu-HU" dirty="0" err="1"/>
              <a:t>after</a:t>
            </a:r>
            <a:r>
              <a:rPr lang="hu-HU" dirty="0"/>
              <a:t> </a:t>
            </a:r>
            <a:r>
              <a:rPr lang="hu-HU" dirty="0" err="1"/>
              <a:t>trying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convert </a:t>
            </a:r>
            <a:r>
              <a:rPr lang="hu-HU" dirty="0" err="1"/>
              <a:t>velocity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64 </a:t>
            </a:r>
            <a:r>
              <a:rPr lang="hu-HU" dirty="0" err="1"/>
              <a:t>bits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16 </a:t>
            </a:r>
            <a:r>
              <a:rPr lang="hu-HU" dirty="0" err="1"/>
              <a:t>bits</a:t>
            </a:r>
            <a:r>
              <a:rPr lang="hu-HU" dirty="0"/>
              <a:t>. </a:t>
            </a:r>
            <a:r>
              <a:rPr lang="hu-HU" dirty="0" err="1"/>
              <a:t>After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overflow,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secondary</a:t>
            </a:r>
            <a:r>
              <a:rPr lang="hu-HU" dirty="0"/>
              <a:t> </a:t>
            </a:r>
            <a:r>
              <a:rPr lang="hu-HU" dirty="0" err="1"/>
              <a:t>control</a:t>
            </a:r>
            <a:r>
              <a:rPr lang="hu-HU" dirty="0"/>
              <a:t> unit </a:t>
            </a:r>
            <a:r>
              <a:rPr lang="hu-HU" dirty="0" err="1"/>
              <a:t>took</a:t>
            </a:r>
            <a:r>
              <a:rPr lang="hu-HU" dirty="0"/>
              <a:t> over, and </a:t>
            </a:r>
            <a:r>
              <a:rPr lang="hu-HU" dirty="0" err="1"/>
              <a:t>immediately</a:t>
            </a:r>
            <a:r>
              <a:rPr lang="hu-HU" dirty="0"/>
              <a:t> </a:t>
            </a:r>
            <a:r>
              <a:rPr lang="hu-HU" dirty="0" err="1"/>
              <a:t>stopped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</a:t>
            </a:r>
            <a:r>
              <a:rPr lang="hu-HU" dirty="0" err="1"/>
              <a:t>well</a:t>
            </a:r>
            <a:r>
              <a:rPr lang="hu-HU" dirty="0"/>
              <a:t>, </a:t>
            </a:r>
            <a:r>
              <a:rPr lang="hu-HU" dirty="0" err="1"/>
              <a:t>because</a:t>
            </a:r>
            <a:r>
              <a:rPr lang="hu-HU" dirty="0"/>
              <a:t> it </a:t>
            </a:r>
            <a:r>
              <a:rPr lang="hu-HU" dirty="0" err="1"/>
              <a:t>was</a:t>
            </a:r>
            <a:r>
              <a:rPr lang="hu-HU" dirty="0"/>
              <a:t> </a:t>
            </a:r>
            <a:r>
              <a:rPr lang="hu-HU" dirty="0" err="1"/>
              <a:t>using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same</a:t>
            </a:r>
            <a:r>
              <a:rPr lang="hu-HU" dirty="0"/>
              <a:t> </a:t>
            </a:r>
            <a:r>
              <a:rPr lang="hu-HU" dirty="0" err="1"/>
              <a:t>algorithm</a:t>
            </a:r>
            <a:r>
              <a:rPr lang="hu-HU" dirty="0"/>
              <a:t>.</a:t>
            </a:r>
          </a:p>
          <a:p>
            <a:r>
              <a:rPr lang="hu-HU" dirty="0"/>
              <a:t>The cost: 500 </a:t>
            </a:r>
            <a:r>
              <a:rPr lang="hu-HU" dirty="0" err="1"/>
              <a:t>million</a:t>
            </a:r>
            <a:r>
              <a:rPr lang="hu-HU" dirty="0"/>
              <a:t> $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7" name="Kép helye 6">
            <a:extLst>
              <a:ext uri="{FF2B5EF4-FFF2-40B4-BE49-F238E27FC236}">
                <a16:creationId xmlns:a16="http://schemas.microsoft.com/office/drawing/2014/main" id="{698D82DC-1BA5-49FF-81B3-37EEEF4AC8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7" r="22297"/>
          <a:stretch>
            <a:fillRect/>
          </a:stretch>
        </p:blipFill>
        <p:spPr/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DFB5F14-6B1C-4F31-BA5C-A1DF9C4F0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37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38F9A5-4FD6-4591-9D9A-3E30C43E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Mars Climate Orbiter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953A27-A27D-4F0B-B9D5-BC4B6ED677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hu-HU" dirty="0"/>
              <a:t>The story</a:t>
            </a:r>
            <a:r>
              <a:rPr lang="en-US" dirty="0"/>
              <a:t>: </a:t>
            </a:r>
            <a:r>
              <a:rPr lang="hu-HU" dirty="0"/>
              <a:t>The Mars </a:t>
            </a:r>
            <a:r>
              <a:rPr lang="hu-HU" dirty="0" err="1"/>
              <a:t>Climate</a:t>
            </a:r>
            <a:r>
              <a:rPr lang="hu-HU" dirty="0"/>
              <a:t> </a:t>
            </a:r>
            <a:r>
              <a:rPr lang="hu-HU" dirty="0" err="1"/>
              <a:t>Orbiter</a:t>
            </a:r>
            <a:r>
              <a:rPr lang="hu-HU" dirty="0"/>
              <a:t> </a:t>
            </a:r>
            <a:r>
              <a:rPr lang="hu-HU" dirty="0" err="1"/>
              <a:t>burned</a:t>
            </a:r>
            <a:r>
              <a:rPr lang="hu-HU" dirty="0"/>
              <a:t> </a:t>
            </a:r>
            <a:r>
              <a:rPr lang="hu-HU" dirty="0" err="1"/>
              <a:t>up</a:t>
            </a:r>
            <a:r>
              <a:rPr lang="hu-HU" dirty="0"/>
              <a:t> </a:t>
            </a:r>
            <a:r>
              <a:rPr lang="hu-HU" dirty="0" err="1"/>
              <a:t>after</a:t>
            </a:r>
            <a:r>
              <a:rPr lang="hu-HU" dirty="0"/>
              <a:t> entering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planet’s</a:t>
            </a:r>
            <a:r>
              <a:rPr lang="hu-HU" dirty="0"/>
              <a:t> </a:t>
            </a:r>
            <a:r>
              <a:rPr lang="hu-HU" dirty="0" err="1"/>
              <a:t>atmosphere</a:t>
            </a:r>
            <a:r>
              <a:rPr lang="hu-HU" dirty="0"/>
              <a:t> </a:t>
            </a:r>
            <a:r>
              <a:rPr lang="hu-HU" dirty="0" err="1"/>
              <a:t>too</a:t>
            </a:r>
            <a:r>
              <a:rPr lang="hu-HU" dirty="0"/>
              <a:t> </a:t>
            </a:r>
            <a:r>
              <a:rPr lang="hu-HU" dirty="0" err="1"/>
              <a:t>close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surface</a:t>
            </a:r>
            <a:r>
              <a:rPr lang="hu-HU" dirty="0"/>
              <a:t>, </a:t>
            </a:r>
            <a:r>
              <a:rPr lang="hu-HU" dirty="0" err="1"/>
              <a:t>thanks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a </a:t>
            </a:r>
            <a:r>
              <a:rPr lang="hu-HU" dirty="0" err="1"/>
              <a:t>navigation</a:t>
            </a:r>
            <a:r>
              <a:rPr lang="hu-HU" dirty="0"/>
              <a:t> </a:t>
            </a:r>
            <a:r>
              <a:rPr lang="hu-HU" dirty="0" err="1"/>
              <a:t>error</a:t>
            </a:r>
            <a:r>
              <a:rPr lang="hu-HU" dirty="0"/>
              <a:t>. The </a:t>
            </a:r>
            <a:r>
              <a:rPr lang="hu-HU" dirty="0" err="1"/>
              <a:t>survive</a:t>
            </a:r>
            <a:r>
              <a:rPr lang="hu-HU" dirty="0"/>
              <a:t>, it </a:t>
            </a:r>
            <a:r>
              <a:rPr lang="hu-HU" dirty="0" err="1"/>
              <a:t>should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stayed</a:t>
            </a:r>
            <a:r>
              <a:rPr lang="hu-HU" dirty="0"/>
              <a:t> 85 </a:t>
            </a:r>
            <a:r>
              <a:rPr lang="hu-HU" dirty="0" err="1"/>
              <a:t>kilometers</a:t>
            </a:r>
            <a:r>
              <a:rPr lang="hu-HU" dirty="0"/>
              <a:t> </a:t>
            </a:r>
            <a:r>
              <a:rPr lang="hu-HU" dirty="0" err="1"/>
              <a:t>away</a:t>
            </a:r>
            <a:r>
              <a:rPr lang="hu-HU" dirty="0"/>
              <a:t>, </a:t>
            </a:r>
            <a:r>
              <a:rPr lang="hu-HU" dirty="0" err="1"/>
              <a:t>instead</a:t>
            </a:r>
            <a:r>
              <a:rPr lang="hu-HU" dirty="0"/>
              <a:t> it </a:t>
            </a:r>
            <a:r>
              <a:rPr lang="hu-HU" dirty="0" err="1"/>
              <a:t>came</a:t>
            </a:r>
            <a:r>
              <a:rPr lang="hu-HU" dirty="0"/>
              <a:t> 60 </a:t>
            </a:r>
            <a:r>
              <a:rPr lang="hu-HU" dirty="0" err="1"/>
              <a:t>kilometers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surface</a:t>
            </a:r>
            <a:r>
              <a:rPr lang="hu-HU" dirty="0"/>
              <a:t>.</a:t>
            </a:r>
            <a:endParaRPr lang="en-US" dirty="0"/>
          </a:p>
          <a:p>
            <a:r>
              <a:rPr lang="hu-HU" dirty="0"/>
              <a:t>The </a:t>
            </a:r>
            <a:r>
              <a:rPr lang="hu-HU" dirty="0" err="1"/>
              <a:t>cause</a:t>
            </a:r>
            <a:r>
              <a:rPr lang="hu-HU" dirty="0"/>
              <a:t>: Lockheed Martin </a:t>
            </a:r>
            <a:r>
              <a:rPr lang="hu-HU" dirty="0" err="1"/>
              <a:t>Astronautics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imperial</a:t>
            </a:r>
            <a:r>
              <a:rPr lang="hu-HU" dirty="0"/>
              <a:t> </a:t>
            </a:r>
            <a:r>
              <a:rPr lang="hu-HU" dirty="0" err="1"/>
              <a:t>units</a:t>
            </a:r>
            <a:r>
              <a:rPr lang="hu-HU" dirty="0"/>
              <a:t>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giving</a:t>
            </a:r>
            <a:r>
              <a:rPr lang="hu-HU" dirty="0"/>
              <a:t> </a:t>
            </a:r>
            <a:r>
              <a:rPr lang="hu-HU" dirty="0" err="1"/>
              <a:t>acceleration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instead</a:t>
            </a:r>
            <a:r>
              <a:rPr lang="hu-HU" dirty="0"/>
              <a:t> of </a:t>
            </a:r>
            <a:r>
              <a:rPr lang="hu-HU" dirty="0" err="1"/>
              <a:t>metric</a:t>
            </a:r>
            <a:r>
              <a:rPr lang="hu-HU" dirty="0"/>
              <a:t> units. The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was</a:t>
            </a:r>
            <a:r>
              <a:rPr lang="hu-HU" dirty="0"/>
              <a:t> </a:t>
            </a:r>
            <a:r>
              <a:rPr lang="hu-HU" dirty="0" err="1"/>
              <a:t>interpreted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a computer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knew</a:t>
            </a:r>
            <a:r>
              <a:rPr lang="hu-HU" dirty="0"/>
              <a:t> </a:t>
            </a:r>
            <a:r>
              <a:rPr lang="hu-HU" dirty="0" err="1"/>
              <a:t>metric</a:t>
            </a:r>
            <a:r>
              <a:rPr lang="hu-HU" dirty="0"/>
              <a:t>, </a:t>
            </a:r>
            <a:r>
              <a:rPr lang="hu-HU" dirty="0" err="1"/>
              <a:t>thinking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it </a:t>
            </a:r>
            <a:r>
              <a:rPr lang="hu-HU" dirty="0" err="1"/>
              <a:t>received</a:t>
            </a:r>
            <a:r>
              <a:rPr lang="hu-HU" dirty="0"/>
              <a:t> </a:t>
            </a:r>
            <a:r>
              <a:rPr lang="hu-HU" dirty="0" err="1"/>
              <a:t>was</a:t>
            </a:r>
            <a:r>
              <a:rPr lang="hu-HU" dirty="0"/>
              <a:t> </a:t>
            </a:r>
            <a:r>
              <a:rPr lang="hu-HU" dirty="0" err="1"/>
              <a:t>using</a:t>
            </a:r>
            <a:r>
              <a:rPr lang="hu-HU" dirty="0"/>
              <a:t> </a:t>
            </a:r>
            <a:r>
              <a:rPr lang="hu-HU" dirty="0" err="1"/>
              <a:t>metric</a:t>
            </a:r>
            <a:r>
              <a:rPr lang="hu-HU" dirty="0"/>
              <a:t> units. </a:t>
            </a:r>
            <a:r>
              <a:rPr lang="hu-HU" dirty="0" err="1"/>
              <a:t>Previously</a:t>
            </a:r>
            <a:r>
              <a:rPr lang="hu-HU" dirty="0"/>
              <a:t>,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error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had a </a:t>
            </a:r>
            <a:r>
              <a:rPr lang="hu-HU" dirty="0" err="1"/>
              <a:t>very</a:t>
            </a:r>
            <a:r>
              <a:rPr lang="hu-HU" dirty="0"/>
              <a:t> </a:t>
            </a:r>
            <a:r>
              <a:rPr lang="hu-HU" dirty="0" err="1"/>
              <a:t>small</a:t>
            </a:r>
            <a:r>
              <a:rPr lang="hu-HU" dirty="0"/>
              <a:t> </a:t>
            </a:r>
            <a:r>
              <a:rPr lang="hu-HU" dirty="0" err="1"/>
              <a:t>effect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remained</a:t>
            </a:r>
            <a:r>
              <a:rPr lang="hu-HU" dirty="0"/>
              <a:t> </a:t>
            </a:r>
            <a:r>
              <a:rPr lang="hu-HU" dirty="0" err="1"/>
              <a:t>unnoticed</a:t>
            </a:r>
            <a:r>
              <a:rPr lang="hu-HU" dirty="0"/>
              <a:t>. </a:t>
            </a:r>
            <a:r>
              <a:rPr lang="hu-HU" dirty="0" err="1"/>
              <a:t>After</a:t>
            </a:r>
            <a:r>
              <a:rPr lang="hu-HU" dirty="0"/>
              <a:t> </a:t>
            </a:r>
            <a:r>
              <a:rPr lang="hu-HU" dirty="0" err="1"/>
              <a:t>months</a:t>
            </a:r>
            <a:r>
              <a:rPr lang="hu-HU" dirty="0"/>
              <a:t> of </a:t>
            </a:r>
            <a:r>
              <a:rPr lang="hu-HU" dirty="0" err="1"/>
              <a:t>travel</a:t>
            </a:r>
            <a:r>
              <a:rPr lang="hu-HU" dirty="0"/>
              <a:t>,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errors</a:t>
            </a:r>
            <a:r>
              <a:rPr lang="hu-HU" dirty="0"/>
              <a:t> </a:t>
            </a:r>
            <a:r>
              <a:rPr lang="hu-HU" dirty="0" err="1"/>
              <a:t>accumulated</a:t>
            </a:r>
            <a:r>
              <a:rPr lang="hu-HU" dirty="0"/>
              <a:t>. </a:t>
            </a:r>
            <a:r>
              <a:rPr lang="hu-HU" dirty="0" err="1"/>
              <a:t>Before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incident</a:t>
            </a:r>
            <a:r>
              <a:rPr lang="hu-HU" dirty="0"/>
              <a:t>,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orbiter</a:t>
            </a:r>
            <a:r>
              <a:rPr lang="hu-HU" dirty="0"/>
              <a:t> </a:t>
            </a:r>
            <a:r>
              <a:rPr lang="hu-HU" dirty="0" err="1"/>
              <a:t>traveled</a:t>
            </a:r>
            <a:r>
              <a:rPr lang="hu-HU" dirty="0"/>
              <a:t> 669 </a:t>
            </a:r>
            <a:r>
              <a:rPr lang="hu-HU" dirty="0" err="1"/>
              <a:t>million</a:t>
            </a:r>
            <a:r>
              <a:rPr lang="hu-HU" dirty="0"/>
              <a:t> </a:t>
            </a:r>
            <a:r>
              <a:rPr lang="hu-HU" dirty="0" err="1"/>
              <a:t>kilometers</a:t>
            </a:r>
            <a:r>
              <a:rPr lang="hu-HU" dirty="0"/>
              <a:t> in 9 and a </a:t>
            </a:r>
            <a:r>
              <a:rPr lang="hu-HU" dirty="0" err="1"/>
              <a:t>half</a:t>
            </a:r>
            <a:r>
              <a:rPr lang="hu-HU" dirty="0"/>
              <a:t> </a:t>
            </a:r>
            <a:r>
              <a:rPr lang="hu-HU" dirty="0" err="1"/>
              <a:t>months</a:t>
            </a:r>
            <a:r>
              <a:rPr lang="hu-HU" dirty="0"/>
              <a:t>.</a:t>
            </a:r>
          </a:p>
          <a:p>
            <a:r>
              <a:rPr lang="hu-HU" dirty="0"/>
              <a:t>The cost: 125 </a:t>
            </a:r>
            <a:r>
              <a:rPr lang="hu-HU" dirty="0" err="1"/>
              <a:t>million</a:t>
            </a:r>
            <a:r>
              <a:rPr lang="hu-HU" dirty="0"/>
              <a:t> $</a:t>
            </a:r>
          </a:p>
        </p:txBody>
      </p:sp>
      <p:pic>
        <p:nvPicPr>
          <p:cNvPr id="7" name="Kép helye 6">
            <a:extLst>
              <a:ext uri="{FF2B5EF4-FFF2-40B4-BE49-F238E27FC236}">
                <a16:creationId xmlns:a16="http://schemas.microsoft.com/office/drawing/2014/main" id="{9545552A-DE02-4C10-B6C8-7D9F61AB3A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r="14083"/>
          <a:stretch>
            <a:fillRect/>
          </a:stretch>
        </p:blipFill>
        <p:spPr/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2EC378-12B9-485F-984B-5C4033252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747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38D79C-4DF1-4F10-B647-D4813A7C5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Principles</a:t>
            </a:r>
            <a:r>
              <a:rPr lang="hu-HU" dirty="0"/>
              <a:t> of testing</a:t>
            </a:r>
          </a:p>
        </p:txBody>
      </p:sp>
      <p:sp>
        <p:nvSpPr>
          <p:cNvPr id="16" name="Dia számának helye 15">
            <a:extLst>
              <a:ext uri="{FF2B5EF4-FFF2-40B4-BE49-F238E27FC236}">
                <a16:creationId xmlns:a16="http://schemas.microsoft.com/office/drawing/2014/main" id="{F6E69DC1-C92C-408E-94AA-B2D931BBC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3E800FD9-3C28-450F-9CA6-2A12C761A1B3}"/>
              </a:ext>
            </a:extLst>
          </p:cNvPr>
          <p:cNvSpPr txBox="1"/>
          <p:nvPr/>
        </p:nvSpPr>
        <p:spPr>
          <a:xfrm>
            <a:off x="381000" y="1363133"/>
            <a:ext cx="532553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Calibri" panose="020F0502020204030204" pitchFamily="34" charset="0"/>
              <a:buChar char="❶"/>
            </a:pPr>
            <a:r>
              <a:rPr lang="en-US" sz="2000" dirty="0"/>
              <a:t>Testing shows presence of defects</a:t>
            </a:r>
          </a:p>
          <a:p>
            <a:pPr marL="342900" indent="-34290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Calibri" panose="020F0502020204030204" pitchFamily="34" charset="0"/>
              <a:buChar char="❷"/>
            </a:pPr>
            <a:r>
              <a:rPr lang="en-US" sz="2000" dirty="0"/>
              <a:t>Exhaustive testing is not possible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Calibri" panose="020F0502020204030204" pitchFamily="34" charset="0"/>
              <a:buChar char="❸"/>
            </a:pPr>
            <a:r>
              <a:rPr lang="hu-HU" sz="2000" dirty="0" err="1"/>
              <a:t>Early</a:t>
            </a:r>
            <a:r>
              <a:rPr lang="hu-HU" sz="2000" dirty="0"/>
              <a:t> testing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Calibri" panose="020F0502020204030204" pitchFamily="34" charset="0"/>
              <a:buChar char="❹"/>
            </a:pPr>
            <a:r>
              <a:rPr lang="hu-HU" sz="2000" dirty="0" err="1"/>
              <a:t>Defect</a:t>
            </a:r>
            <a:r>
              <a:rPr lang="hu-HU" sz="2000" dirty="0"/>
              <a:t> </a:t>
            </a:r>
            <a:r>
              <a:rPr lang="hu-HU" sz="2000" dirty="0" err="1"/>
              <a:t>clustering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Calibri" panose="020F0502020204030204" pitchFamily="34" charset="0"/>
              <a:buChar char="❺"/>
            </a:pPr>
            <a:r>
              <a:rPr lang="hu-HU" sz="2000" dirty="0" err="1"/>
              <a:t>Pesticide</a:t>
            </a:r>
            <a:r>
              <a:rPr lang="hu-HU" sz="2000" dirty="0"/>
              <a:t> paradox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alibri" panose="020F0502020204030204" pitchFamily="34" charset="0"/>
              <a:buChar char="❻"/>
            </a:pPr>
            <a:r>
              <a:rPr lang="hu-HU" sz="2000" dirty="0"/>
              <a:t>Testing is context </a:t>
            </a:r>
            <a:r>
              <a:rPr lang="hu-HU" sz="2000" dirty="0" err="1"/>
              <a:t>dependent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Clr>
                <a:schemeClr val="accent2">
                  <a:lumMod val="50000"/>
                </a:schemeClr>
              </a:buClr>
              <a:buFont typeface="Calibri" panose="020F0502020204030204" pitchFamily="34" charset="0"/>
              <a:buChar char="❼"/>
            </a:pPr>
            <a:r>
              <a:rPr lang="hu-HU" sz="2000" dirty="0" err="1"/>
              <a:t>Absence</a:t>
            </a:r>
            <a:r>
              <a:rPr lang="hu-HU" sz="2000" dirty="0"/>
              <a:t> of </a:t>
            </a:r>
            <a:r>
              <a:rPr lang="hu-HU" sz="2000" dirty="0" err="1"/>
              <a:t>errors</a:t>
            </a:r>
            <a:r>
              <a:rPr lang="hu-HU" sz="2000" dirty="0"/>
              <a:t> </a:t>
            </a:r>
            <a:r>
              <a:rPr lang="hu-HU" sz="2000" dirty="0" err="1"/>
              <a:t>fallacy</a:t>
            </a:r>
            <a:endParaRPr lang="hu-HU" sz="2000" dirty="0"/>
          </a:p>
        </p:txBody>
      </p:sp>
      <p:pic>
        <p:nvPicPr>
          <p:cNvPr id="3" name="Picture Placeholder 5" descr="A person wearing a costume&#10;&#10;Description automatically generated">
            <a:extLst>
              <a:ext uri="{FF2B5EF4-FFF2-40B4-BE49-F238E27FC236}">
                <a16:creationId xmlns:a16="http://schemas.microsoft.com/office/drawing/2014/main" id="{ED47C962-A40E-9F0B-37A0-B031E77DF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4" r="10474"/>
          <a:stretch>
            <a:fillRect/>
          </a:stretch>
        </p:blipFill>
        <p:spPr>
          <a:xfrm>
            <a:off x="7104647" y="0"/>
            <a:ext cx="5087353" cy="643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65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7205C8-A003-48FC-BC8D-D64814D4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Clr>
                <a:schemeClr val="accent6">
                  <a:lumMod val="75000"/>
                </a:schemeClr>
              </a:buClr>
              <a:buFont typeface="Calibri Light" panose="020F0302020204030204" pitchFamily="34" charset="0"/>
              <a:buChar char="❶"/>
            </a:pPr>
            <a:r>
              <a:rPr lang="hu-HU" sz="2400" dirty="0"/>
              <a:t>Testing shows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presence</a:t>
            </a:r>
            <a:r>
              <a:rPr lang="hu-HU" sz="2400" dirty="0"/>
              <a:t> of </a:t>
            </a:r>
            <a:r>
              <a:rPr lang="hu-HU" sz="2400" dirty="0" err="1"/>
              <a:t>defects</a:t>
            </a:r>
            <a:endParaRPr lang="hu-HU" dirty="0"/>
          </a:p>
        </p:txBody>
      </p:sp>
      <p:pic>
        <p:nvPicPr>
          <p:cNvPr id="7" name="Kép helye 6">
            <a:extLst>
              <a:ext uri="{FF2B5EF4-FFF2-40B4-BE49-F238E27FC236}">
                <a16:creationId xmlns:a16="http://schemas.microsoft.com/office/drawing/2014/main" id="{B6EAE9DA-7974-4B3C-9700-34E62ADF217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7" r="23597"/>
          <a:stretch>
            <a:fillRect/>
          </a:stretch>
        </p:blipFill>
        <p:spPr/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25F7FE5-93B4-4726-A1D0-3A6D9EF98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A14A1332-4798-40E2-9D4A-3011DC6E44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0486" y="1439333"/>
            <a:ext cx="6055781" cy="1667933"/>
          </a:xfrm>
          <a:ln>
            <a:solidFill>
              <a:schemeClr val="bg1"/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en-US" b="1" dirty="0"/>
              <a:t>Testing shows presence of defects</a:t>
            </a:r>
            <a:r>
              <a:rPr lang="hu-HU" b="1" dirty="0"/>
              <a:t>, </a:t>
            </a:r>
            <a:r>
              <a:rPr lang="hu-HU" b="1" dirty="0" err="1"/>
              <a:t>but</a:t>
            </a:r>
            <a:r>
              <a:rPr lang="hu-HU" b="1" dirty="0"/>
              <a:t> </a:t>
            </a:r>
            <a:r>
              <a:rPr lang="hu-HU" b="1" dirty="0" err="1"/>
              <a:t>can’t</a:t>
            </a:r>
            <a:r>
              <a:rPr lang="hu-HU" b="1" dirty="0"/>
              <a:t> </a:t>
            </a:r>
            <a:r>
              <a:rPr lang="hu-HU" b="1" dirty="0" err="1"/>
              <a:t>prove</a:t>
            </a:r>
            <a:r>
              <a:rPr lang="hu-HU" b="1" dirty="0"/>
              <a:t> </a:t>
            </a:r>
            <a:r>
              <a:rPr lang="hu-HU" b="1" dirty="0" err="1"/>
              <a:t>their</a:t>
            </a:r>
            <a:r>
              <a:rPr lang="hu-HU" b="1" dirty="0"/>
              <a:t> </a:t>
            </a:r>
            <a:r>
              <a:rPr lang="hu-HU" b="1" dirty="0" err="1"/>
              <a:t>absence</a:t>
            </a:r>
            <a:r>
              <a:rPr lang="hu-HU" b="1" dirty="0"/>
              <a:t>. Testing </a:t>
            </a:r>
            <a:r>
              <a:rPr lang="hu-HU" b="1" dirty="0" err="1"/>
              <a:t>reduces</a:t>
            </a:r>
            <a:r>
              <a:rPr lang="hu-HU" b="1" dirty="0"/>
              <a:t> </a:t>
            </a:r>
            <a:r>
              <a:rPr lang="hu-HU" b="1" dirty="0" err="1"/>
              <a:t>the</a:t>
            </a:r>
            <a:r>
              <a:rPr lang="hu-HU" b="1" dirty="0"/>
              <a:t> </a:t>
            </a:r>
            <a:r>
              <a:rPr lang="hu-HU" b="1" dirty="0" err="1"/>
              <a:t>chanche</a:t>
            </a:r>
            <a:r>
              <a:rPr lang="hu-HU" b="1" dirty="0"/>
              <a:t> of software </a:t>
            </a:r>
            <a:r>
              <a:rPr lang="hu-HU" b="1" dirty="0" err="1"/>
              <a:t>having</a:t>
            </a:r>
            <a:r>
              <a:rPr lang="hu-HU" b="1" dirty="0"/>
              <a:t> </a:t>
            </a:r>
            <a:r>
              <a:rPr lang="hu-HU" b="1" dirty="0" err="1"/>
              <a:t>unknown</a:t>
            </a:r>
            <a:r>
              <a:rPr lang="hu-HU" b="1" dirty="0"/>
              <a:t> </a:t>
            </a:r>
            <a:r>
              <a:rPr lang="hu-HU" b="1" dirty="0" err="1"/>
              <a:t>errors</a:t>
            </a:r>
            <a:r>
              <a:rPr lang="hu-HU" b="1" dirty="0"/>
              <a:t>, </a:t>
            </a:r>
            <a:r>
              <a:rPr lang="hu-HU" b="1" dirty="0" err="1"/>
              <a:t>but</a:t>
            </a:r>
            <a:r>
              <a:rPr lang="hu-HU" b="1" dirty="0"/>
              <a:t> </a:t>
            </a:r>
            <a:r>
              <a:rPr lang="hu-HU" b="1" dirty="0" err="1"/>
              <a:t>not</a:t>
            </a:r>
            <a:r>
              <a:rPr lang="hu-HU" b="1" dirty="0"/>
              <a:t> </a:t>
            </a:r>
            <a:r>
              <a:rPr lang="hu-HU" b="1" dirty="0" err="1"/>
              <a:t>finding</a:t>
            </a:r>
            <a:r>
              <a:rPr lang="hu-HU" b="1" dirty="0"/>
              <a:t> </a:t>
            </a:r>
            <a:r>
              <a:rPr lang="hu-HU" b="1" dirty="0" err="1"/>
              <a:t>errors</a:t>
            </a:r>
            <a:r>
              <a:rPr lang="hu-HU" b="1" dirty="0"/>
              <a:t> is </a:t>
            </a:r>
            <a:r>
              <a:rPr lang="hu-HU" b="1" dirty="0" err="1"/>
              <a:t>not</a:t>
            </a:r>
            <a:r>
              <a:rPr lang="hu-HU" b="1" dirty="0"/>
              <a:t> </a:t>
            </a:r>
            <a:r>
              <a:rPr lang="hu-HU" b="1" dirty="0" err="1"/>
              <a:t>proof</a:t>
            </a:r>
            <a:r>
              <a:rPr lang="hu-HU" b="1" dirty="0"/>
              <a:t> of </a:t>
            </a:r>
            <a:r>
              <a:rPr lang="hu-HU" b="1" dirty="0" err="1"/>
              <a:t>the</a:t>
            </a:r>
            <a:r>
              <a:rPr lang="hu-HU" b="1" dirty="0"/>
              <a:t> </a:t>
            </a:r>
            <a:r>
              <a:rPr lang="hu-HU" b="1" dirty="0" err="1"/>
              <a:t>system</a:t>
            </a:r>
            <a:r>
              <a:rPr lang="hu-HU" b="1" dirty="0"/>
              <a:t> being </a:t>
            </a:r>
            <a:r>
              <a:rPr lang="hu-HU" b="1" dirty="0" err="1"/>
              <a:t>perfect</a:t>
            </a:r>
            <a:r>
              <a:rPr lang="hu-HU" b="1" dirty="0"/>
              <a:t>.</a:t>
            </a:r>
            <a:endParaRPr lang="en-US" b="1" dirty="0"/>
          </a:p>
          <a:p>
            <a:pPr marL="0" indent="0" algn="just">
              <a:buNone/>
            </a:pPr>
            <a:r>
              <a:rPr lang="hu-HU" b="1" dirty="0" err="1"/>
              <a:t>Just</a:t>
            </a:r>
            <a:r>
              <a:rPr lang="hu-HU" b="1" dirty="0"/>
              <a:t> </a:t>
            </a:r>
            <a:r>
              <a:rPr lang="hu-HU" b="1" dirty="0" err="1"/>
              <a:t>because</a:t>
            </a:r>
            <a:r>
              <a:rPr lang="hu-HU" b="1" dirty="0"/>
              <a:t> </a:t>
            </a:r>
            <a:r>
              <a:rPr lang="hu-HU" b="1" dirty="0" err="1"/>
              <a:t>you</a:t>
            </a:r>
            <a:r>
              <a:rPr lang="hu-HU" b="1" dirty="0"/>
              <a:t> </a:t>
            </a:r>
            <a:r>
              <a:rPr lang="hu-HU" b="1" dirty="0" err="1"/>
              <a:t>can’t</a:t>
            </a:r>
            <a:r>
              <a:rPr lang="hu-HU" b="1" dirty="0"/>
              <a:t> </a:t>
            </a:r>
            <a:r>
              <a:rPr lang="hu-HU" b="1" dirty="0" err="1"/>
              <a:t>see</a:t>
            </a:r>
            <a:r>
              <a:rPr lang="hu-HU" b="1" dirty="0"/>
              <a:t> it, </a:t>
            </a:r>
            <a:r>
              <a:rPr lang="hu-HU" b="1" dirty="0" err="1"/>
              <a:t>doesn’t</a:t>
            </a:r>
            <a:r>
              <a:rPr lang="hu-HU" b="1" dirty="0"/>
              <a:t> </a:t>
            </a:r>
            <a:r>
              <a:rPr lang="hu-HU" b="1" dirty="0" err="1"/>
              <a:t>mean</a:t>
            </a:r>
            <a:r>
              <a:rPr lang="hu-HU" b="1" dirty="0"/>
              <a:t> it </a:t>
            </a:r>
            <a:r>
              <a:rPr lang="hu-HU" b="1" dirty="0" err="1"/>
              <a:t>isn’t</a:t>
            </a:r>
            <a:r>
              <a:rPr lang="hu-HU" b="1" dirty="0"/>
              <a:t> </a:t>
            </a:r>
            <a:r>
              <a:rPr lang="hu-HU" b="1" dirty="0" err="1"/>
              <a:t>there</a:t>
            </a:r>
            <a:r>
              <a:rPr lang="hu-HU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319496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1ee9c2e-6268-45a0-bd0a-c80bd3a55b67" xsi:nil="true"/>
    <lcf76f155ced4ddcb4097134ff3c332f xmlns="a0dd759c-32c4-4035-bc4d-98911fa752e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2FCA334FE686704CAC98A9E3E69BAA5C" ma:contentTypeVersion="10" ma:contentTypeDescription="Új dokumentum létrehozása." ma:contentTypeScope="" ma:versionID="c37b7406566599909dcaa1f0bfa6157e">
  <xsd:schema xmlns:xsd="http://www.w3.org/2001/XMLSchema" xmlns:xs="http://www.w3.org/2001/XMLSchema" xmlns:p="http://schemas.microsoft.com/office/2006/metadata/properties" xmlns:ns2="a0dd759c-32c4-4035-bc4d-98911fa752ec" xmlns:ns3="81ee9c2e-6268-45a0-bd0a-c80bd3a55b67" targetNamespace="http://schemas.microsoft.com/office/2006/metadata/properties" ma:root="true" ma:fieldsID="e24624d1ff903cbd973f140a8f1845f6" ns2:_="" ns3:_="">
    <xsd:import namespace="a0dd759c-32c4-4035-bc4d-98911fa752ec"/>
    <xsd:import namespace="81ee9c2e-6268-45a0-bd0a-c80bd3a55b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dd759c-32c4-4035-bc4d-98911fa752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Képcímkék" ma:readOnly="false" ma:fieldId="{5cf76f15-5ced-4ddc-b409-7134ff3c332f}" ma:taxonomyMulti="true" ma:sspId="05e7e27f-e892-4f83-94e1-90b55e231c0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e9c2e-6268-45a0-bd0a-c80bd3a55b6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fa8c420-a9fc-42be-9aed-b6ca13ba4a74}" ma:internalName="TaxCatchAll" ma:showField="CatchAllData" ma:web="81ee9c2e-6268-45a0-bd0a-c80bd3a55b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E4836D-D578-461C-A02E-B11A2C7306F6}">
  <ds:schemaRefs>
    <ds:schemaRef ds:uri="http://schemas.microsoft.com/office/2006/metadata/properties"/>
    <ds:schemaRef ds:uri="http://schemas.microsoft.com/office/infopath/2007/PartnerControls"/>
    <ds:schemaRef ds:uri="ba7f2db4-a52b-4d74-9216-ebf707ef889e"/>
    <ds:schemaRef ds:uri="11a5dca0-3636-42de-813f-044b243ee258"/>
  </ds:schemaRefs>
</ds:datastoreItem>
</file>

<file path=customXml/itemProps2.xml><?xml version="1.0" encoding="utf-8"?>
<ds:datastoreItem xmlns:ds="http://schemas.openxmlformats.org/officeDocument/2006/customXml" ds:itemID="{F406435B-BE33-482F-9AFA-6929B3FBEF65}"/>
</file>

<file path=customXml/itemProps3.xml><?xml version="1.0" encoding="utf-8"?>
<ds:datastoreItem xmlns:ds="http://schemas.openxmlformats.org/officeDocument/2006/customXml" ds:itemID="{AA53DA28-14A3-4A05-9CF4-3B984749A6D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EPAM_PPT_template-02_13_19</Template>
  <TotalTime>3914</TotalTime>
  <Words>770</Words>
  <Application>Microsoft Office PowerPoint</Application>
  <PresentationFormat>Widescreen</PresentationFormat>
  <Paragraphs>78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Covers</vt:lpstr>
      <vt:lpstr>General</vt:lpstr>
      <vt:lpstr>Breakers</vt:lpstr>
      <vt:lpstr>Fundamentals of testing</vt:lpstr>
      <vt:lpstr>Today’s menu:</vt:lpstr>
      <vt:lpstr>What is testing?</vt:lpstr>
      <vt:lpstr>A Bug Story</vt:lpstr>
      <vt:lpstr>Why is testing important?</vt:lpstr>
      <vt:lpstr>Ariane 5</vt:lpstr>
      <vt:lpstr>Mars Climate Orbiter</vt:lpstr>
      <vt:lpstr>Principles of testing</vt:lpstr>
      <vt:lpstr>Testing shows the presence of defects</vt:lpstr>
      <vt:lpstr>Exhaustive testing is not possible</vt:lpstr>
      <vt:lpstr>Early testing</vt:lpstr>
      <vt:lpstr>Defect clustering</vt:lpstr>
      <vt:lpstr>Pesticide paradox</vt:lpstr>
      <vt:lpstr>Testing is context dependent</vt:lpstr>
      <vt:lpstr>Absence of errors fallacy</vt:lpstr>
      <vt:lpstr>Process of testing</vt:lpstr>
      <vt:lpstr>Psychology of testing</vt:lpstr>
      <vt:lpstr>Ethics of testing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Tándor Ágnes</dc:creator>
  <cp:lastModifiedBy>Levente Varga1</cp:lastModifiedBy>
  <cp:revision>64</cp:revision>
  <dcterms:created xsi:type="dcterms:W3CDTF">2019-10-20T08:20:19Z</dcterms:created>
  <dcterms:modified xsi:type="dcterms:W3CDTF">2025-10-27T15:01:10Z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0x0101002FCA334FE686704CAC98A9E3E69BAA5C</vt:lpwstr>
  </property>
  <property fmtid="{D5CDD505-2E9C-101B-9397-08002B2CF9AE}" pid="3" name="MediaServiceImageTags">
    <vt:lpwstr/>
  </property>
</Properties>
</file>